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3" r:id="rId2"/>
    <p:sldId id="456" r:id="rId3"/>
    <p:sldId id="457" r:id="rId4"/>
    <p:sldId id="458" r:id="rId5"/>
    <p:sldId id="459" r:id="rId6"/>
    <p:sldId id="384" r:id="rId7"/>
    <p:sldId id="386" r:id="rId8"/>
    <p:sldId id="463" r:id="rId9"/>
    <p:sldId id="394" r:id="rId10"/>
    <p:sldId id="396" r:id="rId11"/>
    <p:sldId id="448" r:id="rId12"/>
    <p:sldId id="460" r:id="rId13"/>
    <p:sldId id="461" r:id="rId14"/>
    <p:sldId id="455" r:id="rId15"/>
    <p:sldId id="462"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D17"/>
    <a:srgbClr val="1B2F50"/>
    <a:srgbClr val="304E96"/>
    <a:srgbClr val="0000FF"/>
    <a:srgbClr val="1E38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77" autoAdjust="0"/>
    <p:restoredTop sz="74211" autoAdjust="0"/>
  </p:normalViewPr>
  <p:slideViewPr>
    <p:cSldViewPr snapToGrid="0">
      <p:cViewPr varScale="1">
        <p:scale>
          <a:sx n="49" d="100"/>
          <a:sy n="49" d="100"/>
        </p:scale>
        <p:origin x="1220" y="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Arial" panose="020B0604020202020204" pitchFamily="34" charset="0"/>
              </a:defRPr>
            </a:lvl1pPr>
          </a:lstStyle>
          <a:p>
            <a:fld id="{80D36763-E7D7-414A-B162-E93D645F408F}" type="datetimeFigureOut">
              <a:rPr lang="en-US" smtClean="0"/>
              <a:pPr/>
              <a:t>6/20/2024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Arial" panose="020B0604020202020204" pitchFamily="34" charset="0"/>
              </a:defRPr>
            </a:lvl1pPr>
          </a:lstStyle>
          <a:p>
            <a:fld id="{9D57DCC2-3CC6-4E32-B1D4-0085D3CBC9F1}" type="slidenum">
              <a:rPr lang="en-US" smtClean="0"/>
              <a:pPr/>
              <a:t>‹#›</a:t>
            </a:fld>
            <a:endParaRPr lang="en-US" dirty="0"/>
          </a:p>
        </p:txBody>
      </p:sp>
    </p:spTree>
    <p:extLst>
      <p:ext uri="{BB962C8B-B14F-4D97-AF65-F5344CB8AC3E}">
        <p14:creationId xmlns:p14="http://schemas.microsoft.com/office/powerpoint/2010/main" val="130380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ostalpro.usps.com/mailing/secure-destructio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7DCC2-3CC6-4E32-B1D4-0085D3CBC9F1}" type="slidenum">
              <a:rPr lang="en-US" smtClean="0"/>
              <a:t>1</a:t>
            </a:fld>
            <a:endParaRPr lang="en-US" dirty="0"/>
          </a:p>
        </p:txBody>
      </p:sp>
    </p:spTree>
    <p:extLst>
      <p:ext uri="{BB962C8B-B14F-4D97-AF65-F5344CB8AC3E}">
        <p14:creationId xmlns:p14="http://schemas.microsoft.com/office/powerpoint/2010/main" val="398987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8A702516-4DFD-4788-2083-7DA2D52D8F0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200" b="1">
                <a:solidFill>
                  <a:schemeClr val="tx1"/>
                </a:solidFill>
                <a:latin typeface="Arial" panose="020B0604020202020204" pitchFamily="34" charset="0"/>
              </a:defRPr>
            </a:lvl1pPr>
            <a:lvl2pPr marL="742950" indent="-285750">
              <a:defRPr sz="2200" b="1">
                <a:solidFill>
                  <a:schemeClr val="tx1"/>
                </a:solidFill>
                <a:latin typeface="Arial" panose="020B0604020202020204" pitchFamily="34" charset="0"/>
              </a:defRPr>
            </a:lvl2pPr>
            <a:lvl3pPr marL="1143000" indent="-228600">
              <a:defRPr sz="2200" b="1">
                <a:solidFill>
                  <a:schemeClr val="tx1"/>
                </a:solidFill>
                <a:latin typeface="Arial" panose="020B0604020202020204" pitchFamily="34" charset="0"/>
              </a:defRPr>
            </a:lvl3pPr>
            <a:lvl4pPr marL="1600200" indent="-228600">
              <a:defRPr sz="2200" b="1">
                <a:solidFill>
                  <a:schemeClr val="tx1"/>
                </a:solidFill>
                <a:latin typeface="Arial" panose="020B0604020202020204" pitchFamily="34" charset="0"/>
              </a:defRPr>
            </a:lvl4pPr>
            <a:lvl5pPr marL="2057400" indent="-228600">
              <a:defRPr sz="2200" b="1">
                <a:solidFill>
                  <a:schemeClr val="tx1"/>
                </a:solidFill>
                <a:latin typeface="Arial" panose="020B0604020202020204" pitchFamily="34" charset="0"/>
              </a:defRPr>
            </a:lvl5pPr>
            <a:lvl6pPr marL="2514600" indent="-228600" eaLnBrk="0" fontAlgn="base" hangingPunct="0">
              <a:spcBef>
                <a:spcPct val="0"/>
              </a:spcBef>
              <a:spcAft>
                <a:spcPct val="0"/>
              </a:spcAft>
              <a:defRPr sz="2200" b="1">
                <a:solidFill>
                  <a:schemeClr val="tx1"/>
                </a:solidFill>
                <a:latin typeface="Arial" panose="020B0604020202020204" pitchFamily="34" charset="0"/>
              </a:defRPr>
            </a:lvl6pPr>
            <a:lvl7pPr marL="2971800" indent="-228600" eaLnBrk="0" fontAlgn="base" hangingPunct="0">
              <a:spcBef>
                <a:spcPct val="0"/>
              </a:spcBef>
              <a:spcAft>
                <a:spcPct val="0"/>
              </a:spcAft>
              <a:defRPr sz="2200" b="1">
                <a:solidFill>
                  <a:schemeClr val="tx1"/>
                </a:solidFill>
                <a:latin typeface="Arial" panose="020B0604020202020204" pitchFamily="34" charset="0"/>
              </a:defRPr>
            </a:lvl7pPr>
            <a:lvl8pPr marL="3429000" indent="-228600" eaLnBrk="0" fontAlgn="base" hangingPunct="0">
              <a:spcBef>
                <a:spcPct val="0"/>
              </a:spcBef>
              <a:spcAft>
                <a:spcPct val="0"/>
              </a:spcAft>
              <a:defRPr sz="2200" b="1">
                <a:solidFill>
                  <a:schemeClr val="tx1"/>
                </a:solidFill>
                <a:latin typeface="Arial" panose="020B0604020202020204" pitchFamily="34" charset="0"/>
              </a:defRPr>
            </a:lvl8pPr>
            <a:lvl9pPr marL="3886200" indent="-228600" eaLnBrk="0" fontAlgn="base" hangingPunct="0">
              <a:spcBef>
                <a:spcPct val="0"/>
              </a:spcBef>
              <a:spcAft>
                <a:spcPct val="0"/>
              </a:spcAft>
              <a:defRPr sz="2200" b="1">
                <a:solidFill>
                  <a:schemeClr val="tx1"/>
                </a:solidFill>
                <a:latin typeface="Arial" panose="020B0604020202020204" pitchFamily="34" charset="0"/>
              </a:defRPr>
            </a:lvl9pPr>
          </a:lstStyle>
          <a:p>
            <a:fld id="{FD093FC9-4B5B-462C-BD77-C790D823AA7F}" type="slidenum">
              <a:rPr lang="en-US" altLang="en-US" sz="1200" b="0" smtClean="0"/>
              <a:pPr/>
              <a:t>10</a:t>
            </a:fld>
            <a:endParaRPr lang="en-US" altLang="en-US" sz="1200" b="0" dirty="0"/>
          </a:p>
        </p:txBody>
      </p:sp>
      <p:sp>
        <p:nvSpPr>
          <p:cNvPr id="14339" name="Rectangle 2">
            <a:extLst>
              <a:ext uri="{FF2B5EF4-FFF2-40B4-BE49-F238E27FC236}">
                <a16:creationId xmlns:a16="http://schemas.microsoft.com/office/drawing/2014/main" id="{7B6BF13E-74A1-522F-CC71-940D92BD65F7}"/>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0E5C7F53-0764-E929-AE82-5F0FA918571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1450" indent="-171450" eaLnBrk="1" hangingPunct="1">
              <a:buFont typeface="Wingdings" panose="05000000000000000000" pitchFamily="2" charset="2"/>
              <a:buChar char="Ø"/>
            </a:pPr>
            <a:r>
              <a:rPr lang="en-US" altLang="en-US" dirty="0"/>
              <a:t>TED-C pieces are now eligible to have an ancillary service endorsement because pieces that are endorsed are sent to PARS (Postal Address Redress System). USPS Engineering tests have confirmed the PARS machines are now able to process these pieces. FCM pieces are normally forwarded if there is a change of address on file</a:t>
            </a:r>
            <a:r>
              <a:rPr lang="en-US" b="0" i="0" dirty="0">
                <a:effectLst/>
                <a:latin typeface="Arial" panose="020B0604020202020204" pitchFamily="34" charset="0"/>
              </a:rPr>
              <a:t>. </a:t>
            </a:r>
          </a:p>
          <a:p>
            <a:pPr marL="171450" indent="-171450" eaLnBrk="1" hangingPunct="1">
              <a:buFont typeface="Wingdings" panose="05000000000000000000" pitchFamily="2" charset="2"/>
              <a:buChar char="Ø"/>
            </a:pPr>
            <a:r>
              <a:rPr lang="en-US" b="0" i="0" dirty="0">
                <a:effectLst/>
                <a:latin typeface="Arial" panose="020B0604020202020204" pitchFamily="34" charset="0"/>
              </a:rPr>
              <a:t>The Move Update standard requires mailers to utilize ONE approved method to update the addresses within 95 days prior to the postage statement finalization date. </a:t>
            </a:r>
            <a:br>
              <a:rPr lang="en-US" b="0" i="0" dirty="0">
                <a:effectLst/>
                <a:latin typeface="Arial" panose="020B0604020202020204" pitchFamily="34" charset="0"/>
              </a:rPr>
            </a:br>
            <a:r>
              <a:rPr lang="en-US" b="0" i="0" dirty="0">
                <a:effectLst/>
                <a:latin typeface="Arial" panose="020B0604020202020204" pitchFamily="34" charset="0"/>
              </a:rPr>
              <a:t>Therefore, using ACS on a piece does not qualify that piece for meeting the Move Update requirement, but qualifies additional pieces mailed within the subsequent 95 days.</a:t>
            </a:r>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79EEC10B-02FD-6CDB-F86A-4F9089AE27F9}"/>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1E17B477-6798-CD23-5539-41F87A1BEED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1450" indent="-171450" eaLnBrk="1" hangingPunct="1">
              <a:buFont typeface="Wingdings" panose="05000000000000000000" pitchFamily="2" charset="2"/>
              <a:buChar char="Ø"/>
            </a:pPr>
            <a:r>
              <a:rPr lang="en-US" altLang="en-US" dirty="0"/>
              <a:t>Here is a sample overlayed on the Template. You will notice the die-cut extension falls into Zones A and B, which is eligible for automation. You will notice it does not fall into Zone C. </a:t>
            </a:r>
            <a:br>
              <a:rPr lang="en-US" altLang="en-US" dirty="0"/>
            </a:br>
            <a:r>
              <a:rPr lang="en-US" altLang="en-US" dirty="0"/>
              <a:t>This means that if the recipient had Informed Delivery, they would not see the full image of the design. They will only see a rectangular image. </a:t>
            </a:r>
          </a:p>
          <a:p>
            <a:pPr marL="171450" indent="-171450" eaLnBrk="1" hangingPunct="1">
              <a:buFont typeface="Wingdings" panose="05000000000000000000" pitchFamily="2" charset="2"/>
              <a:buChar char="Ø"/>
            </a:pPr>
            <a:r>
              <a:rPr lang="en-US" altLang="en-US" dirty="0"/>
              <a:t>You will also notice the die-cut extension does not go pass the dotted line. </a:t>
            </a:r>
          </a:p>
          <a:p>
            <a:pPr marL="171450" indent="-171450" eaLnBrk="1" hangingPunct="1">
              <a:buFont typeface="Wingdings" panose="05000000000000000000" pitchFamily="2" charset="2"/>
              <a:buChar char="Ø"/>
            </a:pPr>
            <a:r>
              <a:rPr lang="en-US" altLang="en-US" dirty="0"/>
              <a:t>You will also notice the vertical height of the design is greater than 1 inch.</a:t>
            </a:r>
          </a:p>
          <a:p>
            <a:pPr marL="171450" indent="-171450" eaLnBrk="1" hangingPunct="1">
              <a:buFont typeface="Wingdings" panose="05000000000000000000" pitchFamily="2" charset="2"/>
              <a:buChar char="Ø"/>
            </a:pPr>
            <a:r>
              <a:rPr lang="en-US" altLang="en-US" dirty="0"/>
              <a:t>You will also notice the die-cut has at least 5/16” clearance from the bottom edge.</a:t>
            </a:r>
          </a:p>
          <a:p>
            <a:pPr marL="171450" indent="-171450" eaLnBrk="1" hangingPunct="1">
              <a:buFontTx/>
              <a:buChar char="•"/>
            </a:pPr>
            <a:endParaRPr lang="en-US" altLang="en-US" dirty="0"/>
          </a:p>
        </p:txBody>
      </p:sp>
      <p:sp>
        <p:nvSpPr>
          <p:cNvPr id="16388" name="Slide Number Placeholder 3">
            <a:extLst>
              <a:ext uri="{FF2B5EF4-FFF2-40B4-BE49-F238E27FC236}">
                <a16:creationId xmlns:a16="http://schemas.microsoft.com/office/drawing/2014/main" id="{0B77F9D2-8B0A-A63F-E8EE-E270B03F781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200" b="1">
                <a:solidFill>
                  <a:schemeClr val="tx1"/>
                </a:solidFill>
                <a:latin typeface="Arial" panose="020B0604020202020204" pitchFamily="34" charset="0"/>
              </a:defRPr>
            </a:lvl1pPr>
            <a:lvl2pPr marL="742950" indent="-285750">
              <a:defRPr sz="2200" b="1">
                <a:solidFill>
                  <a:schemeClr val="tx1"/>
                </a:solidFill>
                <a:latin typeface="Arial" panose="020B0604020202020204" pitchFamily="34" charset="0"/>
              </a:defRPr>
            </a:lvl2pPr>
            <a:lvl3pPr marL="1143000" indent="-228600">
              <a:defRPr sz="2200" b="1">
                <a:solidFill>
                  <a:schemeClr val="tx1"/>
                </a:solidFill>
                <a:latin typeface="Arial" panose="020B0604020202020204" pitchFamily="34" charset="0"/>
              </a:defRPr>
            </a:lvl3pPr>
            <a:lvl4pPr marL="1600200" indent="-228600">
              <a:defRPr sz="2200" b="1">
                <a:solidFill>
                  <a:schemeClr val="tx1"/>
                </a:solidFill>
                <a:latin typeface="Arial" panose="020B0604020202020204" pitchFamily="34" charset="0"/>
              </a:defRPr>
            </a:lvl4pPr>
            <a:lvl5pPr marL="2057400" indent="-228600">
              <a:defRPr sz="2200" b="1">
                <a:solidFill>
                  <a:schemeClr val="tx1"/>
                </a:solidFill>
                <a:latin typeface="Arial" panose="020B0604020202020204" pitchFamily="34" charset="0"/>
              </a:defRPr>
            </a:lvl5pPr>
            <a:lvl6pPr marL="2514600" indent="-228600" eaLnBrk="0" fontAlgn="base" hangingPunct="0">
              <a:spcBef>
                <a:spcPct val="0"/>
              </a:spcBef>
              <a:spcAft>
                <a:spcPct val="0"/>
              </a:spcAft>
              <a:defRPr sz="2200" b="1">
                <a:solidFill>
                  <a:schemeClr val="tx1"/>
                </a:solidFill>
                <a:latin typeface="Arial" panose="020B0604020202020204" pitchFamily="34" charset="0"/>
              </a:defRPr>
            </a:lvl6pPr>
            <a:lvl7pPr marL="2971800" indent="-228600" eaLnBrk="0" fontAlgn="base" hangingPunct="0">
              <a:spcBef>
                <a:spcPct val="0"/>
              </a:spcBef>
              <a:spcAft>
                <a:spcPct val="0"/>
              </a:spcAft>
              <a:defRPr sz="2200" b="1">
                <a:solidFill>
                  <a:schemeClr val="tx1"/>
                </a:solidFill>
                <a:latin typeface="Arial" panose="020B0604020202020204" pitchFamily="34" charset="0"/>
              </a:defRPr>
            </a:lvl7pPr>
            <a:lvl8pPr marL="3429000" indent="-228600" eaLnBrk="0" fontAlgn="base" hangingPunct="0">
              <a:spcBef>
                <a:spcPct val="0"/>
              </a:spcBef>
              <a:spcAft>
                <a:spcPct val="0"/>
              </a:spcAft>
              <a:defRPr sz="2200" b="1">
                <a:solidFill>
                  <a:schemeClr val="tx1"/>
                </a:solidFill>
                <a:latin typeface="Arial" panose="020B0604020202020204" pitchFamily="34" charset="0"/>
              </a:defRPr>
            </a:lvl8pPr>
            <a:lvl9pPr marL="3886200" indent="-228600" eaLnBrk="0" fontAlgn="base" hangingPunct="0">
              <a:spcBef>
                <a:spcPct val="0"/>
              </a:spcBef>
              <a:spcAft>
                <a:spcPct val="0"/>
              </a:spcAft>
              <a:defRPr sz="2200" b="1">
                <a:solidFill>
                  <a:schemeClr val="tx1"/>
                </a:solidFill>
                <a:latin typeface="Arial" panose="020B0604020202020204" pitchFamily="34" charset="0"/>
              </a:defRPr>
            </a:lvl9pPr>
          </a:lstStyle>
          <a:p>
            <a:fld id="{C9F029E7-E0B4-429D-A633-280371DDFD9B}" type="slidenum">
              <a:rPr lang="en-US" altLang="en-US" sz="1200" b="0" smtClean="0"/>
              <a:pPr/>
              <a:t>11</a:t>
            </a:fld>
            <a:endParaRPr lang="en-US" altLang="en-US" sz="1200" b="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79EEC10B-02FD-6CDB-F86A-4F9089AE27F9}"/>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1E17B477-6798-CD23-5539-41F87A1BEED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1450" indent="-171450" eaLnBrk="1" hangingPunct="1">
              <a:buFont typeface="Wingdings" panose="05000000000000000000" pitchFamily="2" charset="2"/>
              <a:buChar char="Ø"/>
            </a:pPr>
            <a:r>
              <a:rPr lang="en-US" altLang="en-US" dirty="0"/>
              <a:t>Here is a sample overlayed on the Template. You will notice the die-cut extension falls into Zones A and B, which is eligible for automation. You will notice it falls into Zone C. </a:t>
            </a:r>
            <a:br>
              <a:rPr lang="en-US" altLang="en-US" dirty="0"/>
            </a:br>
            <a:r>
              <a:rPr lang="en-US" altLang="en-US" dirty="0"/>
              <a:t>This means that if the recipient had Informed Delivery, they WOULD see the full image of the design.</a:t>
            </a:r>
          </a:p>
          <a:p>
            <a:pPr marL="171450" indent="-171450" eaLnBrk="1" hangingPunct="1">
              <a:buFont typeface="Wingdings" panose="05000000000000000000" pitchFamily="2" charset="2"/>
              <a:buChar char="Ø"/>
            </a:pPr>
            <a:r>
              <a:rPr lang="en-US" altLang="en-US" dirty="0"/>
              <a:t>You will also notice the die-cut extension does not go pass the dotted line. (5/8”)</a:t>
            </a:r>
          </a:p>
          <a:p>
            <a:pPr marL="171450" indent="-171450" eaLnBrk="1" hangingPunct="1">
              <a:buFont typeface="Wingdings" panose="05000000000000000000" pitchFamily="2" charset="2"/>
              <a:buChar char="Ø"/>
            </a:pPr>
            <a:r>
              <a:rPr lang="en-US" altLang="en-US" dirty="0"/>
              <a:t>You will also notice the vertical height of the design is greater than 1 inch</a:t>
            </a:r>
          </a:p>
          <a:p>
            <a:pPr marL="171450" indent="-171450" eaLnBrk="1" hangingPunct="1">
              <a:buFont typeface="Wingdings" panose="05000000000000000000" pitchFamily="2" charset="2"/>
              <a:buChar char="Ø"/>
            </a:pPr>
            <a:r>
              <a:rPr lang="en-US" altLang="en-US" dirty="0"/>
              <a:t>You will also notice the die-cut has at least 5/16” clearance from the bottom edge</a:t>
            </a:r>
          </a:p>
          <a:p>
            <a:pPr marL="171450" indent="-171450" eaLnBrk="1" hangingPunct="1">
              <a:buFontTx/>
              <a:buChar char="•"/>
            </a:pPr>
            <a:endParaRPr lang="en-US" altLang="en-US" dirty="0"/>
          </a:p>
        </p:txBody>
      </p:sp>
      <p:sp>
        <p:nvSpPr>
          <p:cNvPr id="16388" name="Slide Number Placeholder 3">
            <a:extLst>
              <a:ext uri="{FF2B5EF4-FFF2-40B4-BE49-F238E27FC236}">
                <a16:creationId xmlns:a16="http://schemas.microsoft.com/office/drawing/2014/main" id="{0B77F9D2-8B0A-A63F-E8EE-E270B03F781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200" b="1">
                <a:solidFill>
                  <a:schemeClr val="tx1"/>
                </a:solidFill>
                <a:latin typeface="Arial" panose="020B0604020202020204" pitchFamily="34" charset="0"/>
              </a:defRPr>
            </a:lvl1pPr>
            <a:lvl2pPr marL="742950" indent="-285750">
              <a:defRPr sz="2200" b="1">
                <a:solidFill>
                  <a:schemeClr val="tx1"/>
                </a:solidFill>
                <a:latin typeface="Arial" panose="020B0604020202020204" pitchFamily="34" charset="0"/>
              </a:defRPr>
            </a:lvl2pPr>
            <a:lvl3pPr marL="1143000" indent="-228600">
              <a:defRPr sz="2200" b="1">
                <a:solidFill>
                  <a:schemeClr val="tx1"/>
                </a:solidFill>
                <a:latin typeface="Arial" panose="020B0604020202020204" pitchFamily="34" charset="0"/>
              </a:defRPr>
            </a:lvl3pPr>
            <a:lvl4pPr marL="1600200" indent="-228600">
              <a:defRPr sz="2200" b="1">
                <a:solidFill>
                  <a:schemeClr val="tx1"/>
                </a:solidFill>
                <a:latin typeface="Arial" panose="020B0604020202020204" pitchFamily="34" charset="0"/>
              </a:defRPr>
            </a:lvl4pPr>
            <a:lvl5pPr marL="2057400" indent="-228600">
              <a:defRPr sz="2200" b="1">
                <a:solidFill>
                  <a:schemeClr val="tx1"/>
                </a:solidFill>
                <a:latin typeface="Arial" panose="020B0604020202020204" pitchFamily="34" charset="0"/>
              </a:defRPr>
            </a:lvl5pPr>
            <a:lvl6pPr marL="2514600" indent="-228600" eaLnBrk="0" fontAlgn="base" hangingPunct="0">
              <a:spcBef>
                <a:spcPct val="0"/>
              </a:spcBef>
              <a:spcAft>
                <a:spcPct val="0"/>
              </a:spcAft>
              <a:defRPr sz="2200" b="1">
                <a:solidFill>
                  <a:schemeClr val="tx1"/>
                </a:solidFill>
                <a:latin typeface="Arial" panose="020B0604020202020204" pitchFamily="34" charset="0"/>
              </a:defRPr>
            </a:lvl6pPr>
            <a:lvl7pPr marL="2971800" indent="-228600" eaLnBrk="0" fontAlgn="base" hangingPunct="0">
              <a:spcBef>
                <a:spcPct val="0"/>
              </a:spcBef>
              <a:spcAft>
                <a:spcPct val="0"/>
              </a:spcAft>
              <a:defRPr sz="2200" b="1">
                <a:solidFill>
                  <a:schemeClr val="tx1"/>
                </a:solidFill>
                <a:latin typeface="Arial" panose="020B0604020202020204" pitchFamily="34" charset="0"/>
              </a:defRPr>
            </a:lvl7pPr>
            <a:lvl8pPr marL="3429000" indent="-228600" eaLnBrk="0" fontAlgn="base" hangingPunct="0">
              <a:spcBef>
                <a:spcPct val="0"/>
              </a:spcBef>
              <a:spcAft>
                <a:spcPct val="0"/>
              </a:spcAft>
              <a:defRPr sz="2200" b="1">
                <a:solidFill>
                  <a:schemeClr val="tx1"/>
                </a:solidFill>
                <a:latin typeface="Arial" panose="020B0604020202020204" pitchFamily="34" charset="0"/>
              </a:defRPr>
            </a:lvl8pPr>
            <a:lvl9pPr marL="3886200" indent="-228600" eaLnBrk="0" fontAlgn="base" hangingPunct="0">
              <a:spcBef>
                <a:spcPct val="0"/>
              </a:spcBef>
              <a:spcAft>
                <a:spcPct val="0"/>
              </a:spcAft>
              <a:defRPr sz="2200" b="1">
                <a:solidFill>
                  <a:schemeClr val="tx1"/>
                </a:solidFill>
                <a:latin typeface="Arial" panose="020B0604020202020204" pitchFamily="34" charset="0"/>
              </a:defRPr>
            </a:lvl9pPr>
          </a:lstStyle>
          <a:p>
            <a:fld id="{C9F029E7-E0B4-429D-A633-280371DDFD9B}" type="slidenum">
              <a:rPr lang="en-US" altLang="en-US" sz="1200" b="0" smtClean="0"/>
              <a:pPr/>
              <a:t>12</a:t>
            </a:fld>
            <a:endParaRPr lang="en-US" altLang="en-US" sz="1200" b="0" dirty="0"/>
          </a:p>
        </p:txBody>
      </p:sp>
    </p:spTree>
    <p:extLst>
      <p:ext uri="{BB962C8B-B14F-4D97-AF65-F5344CB8AC3E}">
        <p14:creationId xmlns:p14="http://schemas.microsoft.com/office/powerpoint/2010/main" val="1926908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79EEC10B-02FD-6CDB-F86A-4F9089AE27F9}"/>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1E17B477-6798-CD23-5539-41F87A1BEED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1450" indent="-171450" eaLnBrk="1" hangingPunct="1">
              <a:buFont typeface="Wingdings" panose="05000000000000000000" pitchFamily="2" charset="2"/>
              <a:buChar char="Ø"/>
            </a:pPr>
            <a:r>
              <a:rPr lang="en-US" altLang="en-US" dirty="0"/>
              <a:t>Here is a sample overlayed on the Template. You will notice the die-cut extension falls into Zones A and B, which is eligible for automation. You will notice it falls into Zone C. </a:t>
            </a:r>
            <a:br>
              <a:rPr lang="en-US" altLang="en-US" dirty="0"/>
            </a:br>
            <a:r>
              <a:rPr lang="en-US" altLang="en-US" dirty="0"/>
              <a:t>This means that if the recipient had Informed Delivery, they WOULD see the full image of the design.</a:t>
            </a:r>
          </a:p>
          <a:p>
            <a:pPr marL="171450" indent="-171450" eaLnBrk="1" hangingPunct="1">
              <a:buFont typeface="Wingdings" panose="05000000000000000000" pitchFamily="2" charset="2"/>
              <a:buChar char="Ø"/>
            </a:pPr>
            <a:r>
              <a:rPr lang="en-US" altLang="en-US" dirty="0"/>
              <a:t>You will also notice the die-cut extension does not go pass the dotted line.  (5/8”)</a:t>
            </a:r>
          </a:p>
          <a:p>
            <a:pPr marL="171450" indent="-171450" eaLnBrk="1" hangingPunct="1">
              <a:buFont typeface="Wingdings" panose="05000000000000000000" pitchFamily="2" charset="2"/>
              <a:buChar char="Ø"/>
            </a:pPr>
            <a:r>
              <a:rPr lang="en-US" altLang="en-US" dirty="0"/>
              <a:t>You will also notice the vertical height of the design is greater than 1 inch</a:t>
            </a:r>
          </a:p>
          <a:p>
            <a:pPr marL="171450" indent="-171450" eaLnBrk="1" hangingPunct="1">
              <a:buFont typeface="Wingdings" panose="05000000000000000000" pitchFamily="2" charset="2"/>
              <a:buChar char="Ø"/>
            </a:pPr>
            <a:r>
              <a:rPr lang="en-US" altLang="en-US" dirty="0"/>
              <a:t>You will also notice the die-cut has at least 5/16” clearance from the bottom edge</a:t>
            </a:r>
          </a:p>
          <a:p>
            <a:pPr marL="171450" indent="-171450" eaLnBrk="1" hangingPunct="1">
              <a:buFontTx/>
              <a:buChar char="•"/>
            </a:pPr>
            <a:endParaRPr lang="en-US" altLang="en-US" dirty="0"/>
          </a:p>
        </p:txBody>
      </p:sp>
      <p:sp>
        <p:nvSpPr>
          <p:cNvPr id="16388" name="Slide Number Placeholder 3">
            <a:extLst>
              <a:ext uri="{FF2B5EF4-FFF2-40B4-BE49-F238E27FC236}">
                <a16:creationId xmlns:a16="http://schemas.microsoft.com/office/drawing/2014/main" id="{0B77F9D2-8B0A-A63F-E8EE-E270B03F781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200" b="1">
                <a:solidFill>
                  <a:schemeClr val="tx1"/>
                </a:solidFill>
                <a:latin typeface="Arial" panose="020B0604020202020204" pitchFamily="34" charset="0"/>
              </a:defRPr>
            </a:lvl1pPr>
            <a:lvl2pPr marL="742950" indent="-285750">
              <a:defRPr sz="2200" b="1">
                <a:solidFill>
                  <a:schemeClr val="tx1"/>
                </a:solidFill>
                <a:latin typeface="Arial" panose="020B0604020202020204" pitchFamily="34" charset="0"/>
              </a:defRPr>
            </a:lvl2pPr>
            <a:lvl3pPr marL="1143000" indent="-228600">
              <a:defRPr sz="2200" b="1">
                <a:solidFill>
                  <a:schemeClr val="tx1"/>
                </a:solidFill>
                <a:latin typeface="Arial" panose="020B0604020202020204" pitchFamily="34" charset="0"/>
              </a:defRPr>
            </a:lvl3pPr>
            <a:lvl4pPr marL="1600200" indent="-228600">
              <a:defRPr sz="2200" b="1">
                <a:solidFill>
                  <a:schemeClr val="tx1"/>
                </a:solidFill>
                <a:latin typeface="Arial" panose="020B0604020202020204" pitchFamily="34" charset="0"/>
              </a:defRPr>
            </a:lvl4pPr>
            <a:lvl5pPr marL="2057400" indent="-228600">
              <a:defRPr sz="2200" b="1">
                <a:solidFill>
                  <a:schemeClr val="tx1"/>
                </a:solidFill>
                <a:latin typeface="Arial" panose="020B0604020202020204" pitchFamily="34" charset="0"/>
              </a:defRPr>
            </a:lvl5pPr>
            <a:lvl6pPr marL="2514600" indent="-228600" eaLnBrk="0" fontAlgn="base" hangingPunct="0">
              <a:spcBef>
                <a:spcPct val="0"/>
              </a:spcBef>
              <a:spcAft>
                <a:spcPct val="0"/>
              </a:spcAft>
              <a:defRPr sz="2200" b="1">
                <a:solidFill>
                  <a:schemeClr val="tx1"/>
                </a:solidFill>
                <a:latin typeface="Arial" panose="020B0604020202020204" pitchFamily="34" charset="0"/>
              </a:defRPr>
            </a:lvl6pPr>
            <a:lvl7pPr marL="2971800" indent="-228600" eaLnBrk="0" fontAlgn="base" hangingPunct="0">
              <a:spcBef>
                <a:spcPct val="0"/>
              </a:spcBef>
              <a:spcAft>
                <a:spcPct val="0"/>
              </a:spcAft>
              <a:defRPr sz="2200" b="1">
                <a:solidFill>
                  <a:schemeClr val="tx1"/>
                </a:solidFill>
                <a:latin typeface="Arial" panose="020B0604020202020204" pitchFamily="34" charset="0"/>
              </a:defRPr>
            </a:lvl7pPr>
            <a:lvl8pPr marL="3429000" indent="-228600" eaLnBrk="0" fontAlgn="base" hangingPunct="0">
              <a:spcBef>
                <a:spcPct val="0"/>
              </a:spcBef>
              <a:spcAft>
                <a:spcPct val="0"/>
              </a:spcAft>
              <a:defRPr sz="2200" b="1">
                <a:solidFill>
                  <a:schemeClr val="tx1"/>
                </a:solidFill>
                <a:latin typeface="Arial" panose="020B0604020202020204" pitchFamily="34" charset="0"/>
              </a:defRPr>
            </a:lvl8pPr>
            <a:lvl9pPr marL="3886200" indent="-228600" eaLnBrk="0" fontAlgn="base" hangingPunct="0">
              <a:spcBef>
                <a:spcPct val="0"/>
              </a:spcBef>
              <a:spcAft>
                <a:spcPct val="0"/>
              </a:spcAft>
              <a:defRPr sz="2200" b="1">
                <a:solidFill>
                  <a:schemeClr val="tx1"/>
                </a:solidFill>
                <a:latin typeface="Arial" panose="020B0604020202020204" pitchFamily="34" charset="0"/>
              </a:defRPr>
            </a:lvl9pPr>
          </a:lstStyle>
          <a:p>
            <a:fld id="{C9F029E7-E0B4-429D-A633-280371DDFD9B}" type="slidenum">
              <a:rPr lang="en-US" altLang="en-US" sz="1200" b="0" smtClean="0"/>
              <a:pPr/>
              <a:t>13</a:t>
            </a:fld>
            <a:endParaRPr lang="en-US" altLang="en-US" sz="1200" b="0" dirty="0"/>
          </a:p>
        </p:txBody>
      </p:sp>
    </p:spTree>
    <p:extLst>
      <p:ext uri="{BB962C8B-B14F-4D97-AF65-F5344CB8AC3E}">
        <p14:creationId xmlns:p14="http://schemas.microsoft.com/office/powerpoint/2010/main" val="686395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D0705-036E-4C26-9727-F2BB461147CB}" type="slidenum">
              <a:rPr lang="en-US" smtClean="0"/>
              <a:t>14</a:t>
            </a:fld>
            <a:endParaRPr lang="en-US" dirty="0"/>
          </a:p>
        </p:txBody>
      </p:sp>
    </p:spTree>
    <p:extLst>
      <p:ext uri="{BB962C8B-B14F-4D97-AF65-F5344CB8AC3E}">
        <p14:creationId xmlns:p14="http://schemas.microsoft.com/office/powerpoint/2010/main" val="77497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p>
        </p:txBody>
      </p:sp>
      <p:sp>
        <p:nvSpPr>
          <p:cNvPr id="4" name="Slide Number Placeholder 3"/>
          <p:cNvSpPr>
            <a:spLocks noGrp="1"/>
          </p:cNvSpPr>
          <p:nvPr>
            <p:ph type="sldNum" sz="quarter" idx="5"/>
          </p:nvPr>
        </p:nvSpPr>
        <p:spPr/>
        <p:txBody>
          <a:bodyPr/>
          <a:lstStyle/>
          <a:p>
            <a:fld id="{288D0705-036E-4C26-9727-F2BB461147CB}" type="slidenum">
              <a:rPr lang="en-US" smtClean="0"/>
              <a:t>15</a:t>
            </a:fld>
            <a:endParaRPr lang="en-US" dirty="0"/>
          </a:p>
        </p:txBody>
      </p:sp>
    </p:spTree>
    <p:extLst>
      <p:ext uri="{BB962C8B-B14F-4D97-AF65-F5344CB8AC3E}">
        <p14:creationId xmlns:p14="http://schemas.microsoft.com/office/powerpoint/2010/main" val="2118709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 Cruz – Texas Senator</a:t>
            </a:r>
            <a:br>
              <a:rPr lang="en-US" dirty="0"/>
            </a:br>
            <a:r>
              <a:rPr lang="en-US" dirty="0"/>
              <a:t>Ted Cassidy – Played Lurch (the original Addams Family butler) You rang?</a:t>
            </a:r>
            <a:br>
              <a:rPr lang="en-US" dirty="0"/>
            </a:br>
            <a:r>
              <a:rPr lang="en-US" dirty="0"/>
              <a:t>Ted Chiang – Award winning Sci-Fi writer </a:t>
            </a:r>
          </a:p>
        </p:txBody>
      </p:sp>
      <p:sp>
        <p:nvSpPr>
          <p:cNvPr id="4" name="Slide Number Placeholder 3"/>
          <p:cNvSpPr>
            <a:spLocks noGrp="1"/>
          </p:cNvSpPr>
          <p:nvPr>
            <p:ph type="sldNum" sz="quarter" idx="5"/>
          </p:nvPr>
        </p:nvSpPr>
        <p:spPr/>
        <p:txBody>
          <a:bodyPr/>
          <a:lstStyle/>
          <a:p>
            <a:fld id="{288D0705-036E-4C26-9727-F2BB461147CB}" type="slidenum">
              <a:rPr lang="en-US" smtClean="0"/>
              <a:t>2</a:t>
            </a:fld>
            <a:endParaRPr lang="en-US" dirty="0"/>
          </a:p>
        </p:txBody>
      </p:sp>
    </p:spTree>
    <p:extLst>
      <p:ext uri="{BB962C8B-B14F-4D97-AF65-F5344CB8AC3E}">
        <p14:creationId xmlns:p14="http://schemas.microsoft.com/office/powerpoint/2010/main" val="1193193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modified maximum length = 10.5” (not 11.5”)</a:t>
            </a:r>
            <a:br>
              <a:rPr lang="en-US" dirty="0"/>
            </a:br>
            <a:r>
              <a:rPr lang="en-US" dirty="0"/>
              <a:t>Note the modified maximum weight = 2.5 oz. (not 3.5 oz.)</a:t>
            </a:r>
            <a:br>
              <a:rPr lang="en-US" dirty="0"/>
            </a:br>
            <a:r>
              <a:rPr lang="en-US" dirty="0"/>
              <a:t>When measuring for minimum length and aspect ratio, do NOT include the die-cut design.</a:t>
            </a:r>
            <a:br>
              <a:rPr lang="en-US" dirty="0"/>
            </a:br>
            <a:r>
              <a:rPr lang="en-US" dirty="0"/>
              <a:t>When measuring for maximum length and aspect ratio INCLUDE the die-cut design.</a:t>
            </a:r>
          </a:p>
          <a:p>
            <a:r>
              <a:rPr lang="en-US" dirty="0"/>
              <a:t>Nonmachinable if over 10.5”</a:t>
            </a:r>
            <a:br>
              <a:rPr lang="en-US" dirty="0"/>
            </a:br>
            <a:endParaRPr lang="en-US" dirty="0"/>
          </a:p>
        </p:txBody>
      </p:sp>
      <p:sp>
        <p:nvSpPr>
          <p:cNvPr id="4" name="Slide Number Placeholder 3"/>
          <p:cNvSpPr>
            <a:spLocks noGrp="1"/>
          </p:cNvSpPr>
          <p:nvPr>
            <p:ph type="sldNum" sz="quarter" idx="5"/>
          </p:nvPr>
        </p:nvSpPr>
        <p:spPr/>
        <p:txBody>
          <a:bodyPr/>
          <a:lstStyle/>
          <a:p>
            <a:fld id="{288D0705-036E-4C26-9727-F2BB461147CB}" type="slidenum">
              <a:rPr lang="en-US" smtClean="0"/>
              <a:t>3</a:t>
            </a:fld>
            <a:endParaRPr lang="en-US" dirty="0"/>
          </a:p>
        </p:txBody>
      </p:sp>
    </p:spTree>
    <p:extLst>
      <p:ext uri="{BB962C8B-B14F-4D97-AF65-F5344CB8AC3E}">
        <p14:creationId xmlns:p14="http://schemas.microsoft.com/office/powerpoint/2010/main" val="4264055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requirements</a:t>
            </a:r>
            <a:br>
              <a:rPr lang="en-US" dirty="0"/>
            </a:br>
            <a:r>
              <a:rPr lang="en-US" dirty="0"/>
              <a:t>No FSMs</a:t>
            </a:r>
          </a:p>
        </p:txBody>
      </p:sp>
      <p:sp>
        <p:nvSpPr>
          <p:cNvPr id="4" name="Slide Number Placeholder 3"/>
          <p:cNvSpPr>
            <a:spLocks noGrp="1"/>
          </p:cNvSpPr>
          <p:nvPr>
            <p:ph type="sldNum" sz="quarter" idx="5"/>
          </p:nvPr>
        </p:nvSpPr>
        <p:spPr/>
        <p:txBody>
          <a:bodyPr/>
          <a:lstStyle/>
          <a:p>
            <a:fld id="{288D0705-036E-4C26-9727-F2BB461147CB}" type="slidenum">
              <a:rPr lang="en-US" smtClean="0"/>
              <a:t>4</a:t>
            </a:fld>
            <a:endParaRPr lang="en-US" dirty="0"/>
          </a:p>
        </p:txBody>
      </p:sp>
    </p:spTree>
    <p:extLst>
      <p:ext uri="{BB962C8B-B14F-4D97-AF65-F5344CB8AC3E}">
        <p14:creationId xmlns:p14="http://schemas.microsoft.com/office/powerpoint/2010/main" val="3250809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Ineligible products</a:t>
            </a:r>
          </a:p>
          <a:p>
            <a:r>
              <a:rPr lang="en-US" dirty="0"/>
              <a:t>Secure Destruction – currently under review. </a:t>
            </a:r>
          </a:p>
          <a:p>
            <a:pPr algn="l"/>
            <a:r>
              <a:rPr lang="en-US" b="0" i="0" u="none" strike="noStrike" dirty="0">
                <a:solidFill>
                  <a:srgbClr val="337AB7"/>
                </a:solidFill>
                <a:effectLst/>
                <a:hlinkClick r:id="rId3"/>
              </a:rPr>
              <a:t>Secure Destruction</a:t>
            </a:r>
            <a:r>
              <a:rPr lang="en-US" b="0" i="0" dirty="0">
                <a:solidFill>
                  <a:srgbClr val="202020"/>
                </a:solidFill>
                <a:effectLst/>
              </a:rPr>
              <a:t> is a cost effective, secure, and convenient way to manage mail with personal protected information.</a:t>
            </a:r>
          </a:p>
          <a:p>
            <a:pPr algn="l"/>
            <a:r>
              <a:rPr lang="en-US" b="0" i="0" dirty="0">
                <a:solidFill>
                  <a:srgbClr val="202020"/>
                </a:solidFill>
                <a:effectLst/>
              </a:rPr>
              <a:t>Part of the USPS</a:t>
            </a:r>
            <a:r>
              <a:rPr lang="en-US" b="0" i="0" baseline="30000" dirty="0">
                <a:solidFill>
                  <a:srgbClr val="202020"/>
                </a:solidFill>
                <a:effectLst/>
              </a:rPr>
              <a:t>® </a:t>
            </a:r>
            <a:r>
              <a:rPr lang="en-US" b="0" i="0" dirty="0">
                <a:solidFill>
                  <a:srgbClr val="202020"/>
                </a:solidFill>
                <a:effectLst/>
              </a:rPr>
              <a:t>BlueEarth sustainability initiatives and an opt-in service, this new program securely shreds and recycles letter and flat-sized pieces of Undeliverable-As-Addressed (UAA) First-Class Mail</a:t>
            </a:r>
            <a:r>
              <a:rPr lang="en-US" b="0" i="0" baseline="30000" dirty="0">
                <a:solidFill>
                  <a:srgbClr val="202020"/>
                </a:solidFill>
                <a:effectLst/>
              </a:rPr>
              <a:t>®</a:t>
            </a:r>
            <a:r>
              <a:rPr lang="en-US" b="0" i="0" dirty="0">
                <a:solidFill>
                  <a:srgbClr val="202020"/>
                </a:solidFill>
                <a:effectLst/>
              </a:rPr>
              <a:t> with personal protected information that would otherwise be returned to the sender (RTS).</a:t>
            </a:r>
          </a:p>
          <a:p>
            <a:pPr algn="l"/>
            <a:r>
              <a:rPr lang="en-US" b="0" i="0" dirty="0">
                <a:solidFill>
                  <a:srgbClr val="202020"/>
                </a:solidFill>
                <a:effectLst/>
              </a:rPr>
              <a:t>Mailers participating in OneCode ACS®, Full-Service ACS, or Traditional ACS™ with an Intelligent Mail® barcode may request Secure Destruction Service using a Secure Destruction Service Type ID (STID).</a:t>
            </a:r>
          </a:p>
          <a:p>
            <a:pPr algn="l"/>
            <a:r>
              <a:rPr lang="en-US" b="0" i="0" dirty="0">
                <a:solidFill>
                  <a:srgbClr val="202020"/>
                </a:solidFill>
                <a:effectLst/>
              </a:rPr>
              <a:t>Participation offers mailers reduced costs associated with receiving, handling, and destroying RTS mail with Privacy Protected Information (PPI). USPS also benefits by reducing the amount of Return to Sender (RTS) mail that needs to be processed, transported, and delivered to mailers.</a:t>
            </a:r>
          </a:p>
          <a:p>
            <a:endParaRPr lang="en-US" dirty="0"/>
          </a:p>
        </p:txBody>
      </p:sp>
      <p:sp>
        <p:nvSpPr>
          <p:cNvPr id="4" name="Slide Number Placeholder 3"/>
          <p:cNvSpPr>
            <a:spLocks noGrp="1"/>
          </p:cNvSpPr>
          <p:nvPr>
            <p:ph type="sldNum" sz="quarter" idx="5"/>
          </p:nvPr>
        </p:nvSpPr>
        <p:spPr/>
        <p:txBody>
          <a:bodyPr/>
          <a:lstStyle/>
          <a:p>
            <a:fld id="{288D0705-036E-4C26-9727-F2BB461147CB}" type="slidenum">
              <a:rPr lang="en-US" smtClean="0"/>
              <a:t>5</a:t>
            </a:fld>
            <a:endParaRPr lang="en-US" dirty="0"/>
          </a:p>
        </p:txBody>
      </p:sp>
    </p:spTree>
    <p:extLst>
      <p:ext uri="{BB962C8B-B14F-4D97-AF65-F5344CB8AC3E}">
        <p14:creationId xmlns:p14="http://schemas.microsoft.com/office/powerpoint/2010/main" val="1230802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5299F721-E42F-EBBD-D2C8-F6C8A18A9A2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200" b="1">
                <a:solidFill>
                  <a:schemeClr val="tx1"/>
                </a:solidFill>
                <a:latin typeface="Arial" panose="020B0604020202020204" pitchFamily="34" charset="0"/>
              </a:defRPr>
            </a:lvl1pPr>
            <a:lvl2pPr marL="742950" indent="-285750">
              <a:defRPr sz="2200" b="1">
                <a:solidFill>
                  <a:schemeClr val="tx1"/>
                </a:solidFill>
                <a:latin typeface="Arial" panose="020B0604020202020204" pitchFamily="34" charset="0"/>
              </a:defRPr>
            </a:lvl2pPr>
            <a:lvl3pPr marL="1143000" indent="-228600">
              <a:defRPr sz="2200" b="1">
                <a:solidFill>
                  <a:schemeClr val="tx1"/>
                </a:solidFill>
                <a:latin typeface="Arial" panose="020B0604020202020204" pitchFamily="34" charset="0"/>
              </a:defRPr>
            </a:lvl3pPr>
            <a:lvl4pPr marL="1600200" indent="-228600">
              <a:defRPr sz="2200" b="1">
                <a:solidFill>
                  <a:schemeClr val="tx1"/>
                </a:solidFill>
                <a:latin typeface="Arial" panose="020B0604020202020204" pitchFamily="34" charset="0"/>
              </a:defRPr>
            </a:lvl4pPr>
            <a:lvl5pPr marL="2057400" indent="-228600">
              <a:defRPr sz="2200" b="1">
                <a:solidFill>
                  <a:schemeClr val="tx1"/>
                </a:solidFill>
                <a:latin typeface="Arial" panose="020B0604020202020204" pitchFamily="34" charset="0"/>
              </a:defRPr>
            </a:lvl5pPr>
            <a:lvl6pPr marL="2514600" indent="-228600" eaLnBrk="0" fontAlgn="base" hangingPunct="0">
              <a:spcBef>
                <a:spcPct val="0"/>
              </a:spcBef>
              <a:spcAft>
                <a:spcPct val="0"/>
              </a:spcAft>
              <a:defRPr sz="2200" b="1">
                <a:solidFill>
                  <a:schemeClr val="tx1"/>
                </a:solidFill>
                <a:latin typeface="Arial" panose="020B0604020202020204" pitchFamily="34" charset="0"/>
              </a:defRPr>
            </a:lvl6pPr>
            <a:lvl7pPr marL="2971800" indent="-228600" eaLnBrk="0" fontAlgn="base" hangingPunct="0">
              <a:spcBef>
                <a:spcPct val="0"/>
              </a:spcBef>
              <a:spcAft>
                <a:spcPct val="0"/>
              </a:spcAft>
              <a:defRPr sz="2200" b="1">
                <a:solidFill>
                  <a:schemeClr val="tx1"/>
                </a:solidFill>
                <a:latin typeface="Arial" panose="020B0604020202020204" pitchFamily="34" charset="0"/>
              </a:defRPr>
            </a:lvl7pPr>
            <a:lvl8pPr marL="3429000" indent="-228600" eaLnBrk="0" fontAlgn="base" hangingPunct="0">
              <a:spcBef>
                <a:spcPct val="0"/>
              </a:spcBef>
              <a:spcAft>
                <a:spcPct val="0"/>
              </a:spcAft>
              <a:defRPr sz="2200" b="1">
                <a:solidFill>
                  <a:schemeClr val="tx1"/>
                </a:solidFill>
                <a:latin typeface="Arial" panose="020B0604020202020204" pitchFamily="34" charset="0"/>
              </a:defRPr>
            </a:lvl8pPr>
            <a:lvl9pPr marL="3886200" indent="-228600" eaLnBrk="0" fontAlgn="base" hangingPunct="0">
              <a:spcBef>
                <a:spcPct val="0"/>
              </a:spcBef>
              <a:spcAft>
                <a:spcPct val="0"/>
              </a:spcAft>
              <a:defRPr sz="2200" b="1">
                <a:solidFill>
                  <a:schemeClr val="tx1"/>
                </a:solidFill>
                <a:latin typeface="Arial" panose="020B0604020202020204" pitchFamily="34" charset="0"/>
              </a:defRPr>
            </a:lvl9pPr>
          </a:lstStyle>
          <a:p>
            <a:fld id="{F15C5847-C675-4AA4-B18F-2ABE25640C9C}" type="slidenum">
              <a:rPr lang="en-US" altLang="en-US" sz="1200" b="0" smtClean="0"/>
              <a:pPr/>
              <a:t>6</a:t>
            </a:fld>
            <a:endParaRPr lang="en-US" altLang="en-US" sz="1200" b="0" dirty="0"/>
          </a:p>
        </p:txBody>
      </p:sp>
      <p:sp>
        <p:nvSpPr>
          <p:cNvPr id="8195" name="Rectangle 2">
            <a:extLst>
              <a:ext uri="{FF2B5EF4-FFF2-40B4-BE49-F238E27FC236}">
                <a16:creationId xmlns:a16="http://schemas.microsoft.com/office/drawing/2014/main" id="{705FCBAE-8242-67C0-4A39-65D288B9A2E9}"/>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6A58DA24-D802-6CFB-A216-B26FEA7BAAD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1450" indent="-171450" eaLnBrk="1" hangingPunct="1">
              <a:buFont typeface="Wingdings" panose="05000000000000000000" pitchFamily="2" charset="2"/>
              <a:buChar char="Ø"/>
            </a:pPr>
            <a:r>
              <a:rPr lang="en-US" altLang="en-US" dirty="0"/>
              <a:t>The letter template is a two-page document</a:t>
            </a:r>
          </a:p>
          <a:p>
            <a:pPr marL="171450" indent="-171450" eaLnBrk="1" hangingPunct="1">
              <a:buFont typeface="Wingdings" panose="05000000000000000000" pitchFamily="2" charset="2"/>
              <a:buChar char="Ø"/>
            </a:pPr>
            <a:r>
              <a:rPr lang="en-US" altLang="en-US" dirty="0"/>
              <a:t>The first page includes information pertaining to the Zones on the template. The Zones represent the sensors on the machines, or where the lights are placed. The machines are timed by the images to determine the start and end of the mailpiece. </a:t>
            </a:r>
          </a:p>
          <a:p>
            <a:pPr marL="628650" lvl="1" indent="-171450" eaLnBrk="1" hangingPunct="1">
              <a:buFont typeface="Wingdings" panose="05000000000000000000" pitchFamily="2" charset="2"/>
              <a:buChar char="Ø"/>
            </a:pPr>
            <a:r>
              <a:rPr lang="en-US" altLang="en-US" dirty="0"/>
              <a:t>The template explains the Zones where the die-cut extension can fall and where it cannot. </a:t>
            </a:r>
          </a:p>
          <a:p>
            <a:pPr marL="628650" lvl="1" indent="-171450" eaLnBrk="1" hangingPunct="1">
              <a:buFont typeface="Wingdings" panose="05000000000000000000" pitchFamily="2" charset="2"/>
              <a:buChar char="Ø"/>
            </a:pPr>
            <a:r>
              <a:rPr lang="en-US" altLang="en-US" dirty="0"/>
              <a:t>If the customer subscribed to Informed Delivery and if the die-cut extension does not fall into Zone C, then the customer will not see the full image of the mailpiece, They will only get a rectangular image of their mailpiece. If the die-cut is not in Zone C, it does not mean the piece is disqualified from automation, it only means that they will not see the image in their email in Informed Delivery.</a:t>
            </a:r>
            <a:br>
              <a:rPr lang="en-US" altLang="en-US" dirty="0"/>
            </a:br>
            <a:r>
              <a:rPr lang="en-US" dirty="0"/>
              <a:t>Important Note: If the Die-Cut extension's leftmost edge is not in ZONE C, it will process. However, there may not be any visibility of the Die-Cut in Informed Delivery® for recipients.</a:t>
            </a:r>
          </a:p>
          <a:p>
            <a:pPr marL="628650" lvl="1" indent="-171450" eaLnBrk="1" hangingPunct="1">
              <a:buFont typeface="Wingdings" panose="05000000000000000000" pitchFamily="2" charset="2"/>
              <a:buChar char="Ø"/>
            </a:pPr>
            <a:r>
              <a:rPr lang="en-US" altLang="en-US" b="1" dirty="0"/>
              <a:t>The vertical height of the die-cut must be greater than one inch</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1A764461-18E9-899B-34B0-F962131530B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200" b="1">
                <a:solidFill>
                  <a:schemeClr val="tx1"/>
                </a:solidFill>
                <a:latin typeface="Arial" panose="020B0604020202020204" pitchFamily="34" charset="0"/>
              </a:defRPr>
            </a:lvl1pPr>
            <a:lvl2pPr marL="742950" indent="-285750">
              <a:defRPr sz="2200" b="1">
                <a:solidFill>
                  <a:schemeClr val="tx1"/>
                </a:solidFill>
                <a:latin typeface="Arial" panose="020B0604020202020204" pitchFamily="34" charset="0"/>
              </a:defRPr>
            </a:lvl2pPr>
            <a:lvl3pPr marL="1143000" indent="-228600">
              <a:defRPr sz="2200" b="1">
                <a:solidFill>
                  <a:schemeClr val="tx1"/>
                </a:solidFill>
                <a:latin typeface="Arial" panose="020B0604020202020204" pitchFamily="34" charset="0"/>
              </a:defRPr>
            </a:lvl3pPr>
            <a:lvl4pPr marL="1600200" indent="-228600">
              <a:defRPr sz="2200" b="1">
                <a:solidFill>
                  <a:schemeClr val="tx1"/>
                </a:solidFill>
                <a:latin typeface="Arial" panose="020B0604020202020204" pitchFamily="34" charset="0"/>
              </a:defRPr>
            </a:lvl4pPr>
            <a:lvl5pPr marL="2057400" indent="-228600">
              <a:defRPr sz="2200" b="1">
                <a:solidFill>
                  <a:schemeClr val="tx1"/>
                </a:solidFill>
                <a:latin typeface="Arial" panose="020B0604020202020204" pitchFamily="34" charset="0"/>
              </a:defRPr>
            </a:lvl5pPr>
            <a:lvl6pPr marL="2514600" indent="-228600" eaLnBrk="0" fontAlgn="base" hangingPunct="0">
              <a:spcBef>
                <a:spcPct val="0"/>
              </a:spcBef>
              <a:spcAft>
                <a:spcPct val="0"/>
              </a:spcAft>
              <a:defRPr sz="2200" b="1">
                <a:solidFill>
                  <a:schemeClr val="tx1"/>
                </a:solidFill>
                <a:latin typeface="Arial" panose="020B0604020202020204" pitchFamily="34" charset="0"/>
              </a:defRPr>
            </a:lvl6pPr>
            <a:lvl7pPr marL="2971800" indent="-228600" eaLnBrk="0" fontAlgn="base" hangingPunct="0">
              <a:spcBef>
                <a:spcPct val="0"/>
              </a:spcBef>
              <a:spcAft>
                <a:spcPct val="0"/>
              </a:spcAft>
              <a:defRPr sz="2200" b="1">
                <a:solidFill>
                  <a:schemeClr val="tx1"/>
                </a:solidFill>
                <a:latin typeface="Arial" panose="020B0604020202020204" pitchFamily="34" charset="0"/>
              </a:defRPr>
            </a:lvl7pPr>
            <a:lvl8pPr marL="3429000" indent="-228600" eaLnBrk="0" fontAlgn="base" hangingPunct="0">
              <a:spcBef>
                <a:spcPct val="0"/>
              </a:spcBef>
              <a:spcAft>
                <a:spcPct val="0"/>
              </a:spcAft>
              <a:defRPr sz="2200" b="1">
                <a:solidFill>
                  <a:schemeClr val="tx1"/>
                </a:solidFill>
                <a:latin typeface="Arial" panose="020B0604020202020204" pitchFamily="34" charset="0"/>
              </a:defRPr>
            </a:lvl8pPr>
            <a:lvl9pPr marL="3886200" indent="-228600" eaLnBrk="0" fontAlgn="base" hangingPunct="0">
              <a:spcBef>
                <a:spcPct val="0"/>
              </a:spcBef>
              <a:spcAft>
                <a:spcPct val="0"/>
              </a:spcAft>
              <a:defRPr sz="2200" b="1">
                <a:solidFill>
                  <a:schemeClr val="tx1"/>
                </a:solidFill>
                <a:latin typeface="Arial" panose="020B0604020202020204" pitchFamily="34" charset="0"/>
              </a:defRPr>
            </a:lvl9pPr>
          </a:lstStyle>
          <a:p>
            <a:fld id="{F3BBC752-C1B3-4A87-9F24-FFB24CA6331D}" type="slidenum">
              <a:rPr lang="en-US" altLang="en-US" sz="1200" b="0" smtClean="0"/>
              <a:pPr/>
              <a:t>7</a:t>
            </a:fld>
            <a:endParaRPr lang="en-US" altLang="en-US" sz="1200" b="0" dirty="0"/>
          </a:p>
        </p:txBody>
      </p:sp>
      <p:sp>
        <p:nvSpPr>
          <p:cNvPr id="10243" name="Rectangle 2">
            <a:extLst>
              <a:ext uri="{FF2B5EF4-FFF2-40B4-BE49-F238E27FC236}">
                <a16:creationId xmlns:a16="http://schemas.microsoft.com/office/drawing/2014/main" id="{3539FBF6-6008-02ED-2A0D-AF7287611B3C}"/>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B9650112-FB8D-9106-9227-5395B2E9C89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1450" indent="-171450" eaLnBrk="1" hangingPunct="1">
              <a:buFont typeface="Wingdings" panose="05000000000000000000" pitchFamily="2" charset="2"/>
              <a:buChar char="Ø"/>
            </a:pPr>
            <a:r>
              <a:rPr lang="en-US" altLang="en-US" dirty="0"/>
              <a:t>This is the template that must be printed. There is a 6” ruler on the left to verify that when printed, it was printed correctly. </a:t>
            </a:r>
            <a:br>
              <a:rPr lang="en-US" altLang="en-US" dirty="0"/>
            </a:br>
            <a:r>
              <a:rPr lang="en-US" altLang="en-US" dirty="0"/>
              <a:t>On your printer make sure you “print to scale” or “actual size.” </a:t>
            </a:r>
            <a:br>
              <a:rPr lang="en-US" altLang="en-US" dirty="0"/>
            </a:br>
            <a:r>
              <a:rPr lang="en-US" sz="1800" dirty="0">
                <a:effectLst/>
                <a:latin typeface="Arial" panose="020B0604020202020204" pitchFamily="34" charset="0"/>
                <a:ea typeface="Calibri" panose="020F0502020204030204" pitchFamily="34" charset="0"/>
              </a:rPr>
              <a:t>Take a ruler and measure the 6” line to confirm you printed to scale or actual size</a:t>
            </a:r>
            <a:br>
              <a:rPr lang="en-US" altLang="en-US" dirty="0"/>
            </a:br>
            <a:endParaRPr lang="en-US" altLang="en-US" dirty="0"/>
          </a:p>
          <a:p>
            <a:pPr marL="171450" indent="-171450" eaLnBrk="1" hangingPunct="1">
              <a:buFont typeface="Wingdings" panose="05000000000000000000" pitchFamily="2" charset="2"/>
              <a:buChar char="Ø"/>
            </a:pPr>
            <a:r>
              <a:rPr lang="en-US" altLang="en-US" i="1" dirty="0"/>
              <a:t>Place the lower left corner of the mailpiece within the lower left corner of the bold area (see arrow). </a:t>
            </a:r>
          </a:p>
          <a:p>
            <a:pPr marL="628650" lvl="1" indent="-171450" eaLnBrk="1" hangingPunct="1">
              <a:buFont typeface="Wingdings" panose="05000000000000000000" pitchFamily="2" charset="2"/>
              <a:buChar char="Ø"/>
            </a:pPr>
            <a:r>
              <a:rPr lang="en-US" altLang="en-US" i="1" dirty="0"/>
              <a:t>There must be a clearance of 5/16”  from the bottom left corner of the mailpiece to the bottom left corner of the die-cut.</a:t>
            </a:r>
          </a:p>
          <a:p>
            <a:pPr marL="628650" lvl="1" indent="-171450" eaLnBrk="1" hangingPunct="1">
              <a:buFont typeface="Wingdings" panose="05000000000000000000" pitchFamily="2" charset="2"/>
              <a:buChar char="Ø"/>
            </a:pPr>
            <a:r>
              <a:rPr lang="en-US" altLang="en-US" i="1" dirty="0"/>
              <a:t>There must be 5/8” max. extension from the left (trailing) edge.</a:t>
            </a:r>
          </a:p>
          <a:p>
            <a:pPr marL="628650" lvl="1" indent="-171450" eaLnBrk="1" hangingPunct="1">
              <a:buFont typeface="Wingdings" panose="05000000000000000000" pitchFamily="2" charset="2"/>
              <a:buChar char="Ø"/>
            </a:pPr>
            <a:r>
              <a:rPr lang="en-US" altLang="en-US" i="1" dirty="0"/>
              <a:t>The vertical size of the die-cut must be greater than 1”</a:t>
            </a:r>
          </a:p>
          <a:p>
            <a:pPr marL="628650" lvl="1" indent="-171450" eaLnBrk="1" hangingPunct="1">
              <a:buFont typeface="Wingdings" panose="05000000000000000000" pitchFamily="2" charset="2"/>
              <a:buChar char="Ø"/>
            </a:pPr>
            <a:r>
              <a:rPr lang="en-US" altLang="en-US" i="1" dirty="0"/>
              <a:t>Some part of the die-cut extends into either Zone B or Zone C</a:t>
            </a:r>
            <a:br>
              <a:rPr lang="en-US" altLang="en-US" i="1" dirty="0"/>
            </a:br>
            <a:endParaRPr lang="en-US" altLang="en-US" i="1" dirty="0"/>
          </a:p>
          <a:p>
            <a:pPr marL="171450" lvl="0" indent="-171450" eaLnBrk="1" hangingPunct="1">
              <a:buFont typeface="Wingdings" panose="05000000000000000000" pitchFamily="2" charset="2"/>
              <a:buChar char="Ø"/>
            </a:pPr>
            <a:r>
              <a:rPr lang="en-US" altLang="en-US" i="1" dirty="0"/>
              <a:t>Place the top left corner of the mailpiece to the top left corner of the bold area on the template.</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tLang="en-US" i="1" dirty="0"/>
              <a:t>There must be a clearance of 5/16”  from the top left corner of the mailpiece to the top left corner of the die-cut.</a:t>
            </a:r>
            <a:br>
              <a:rPr lang="en-US" altLang="en-US" i="1" dirty="0"/>
            </a:br>
            <a:endParaRPr lang="en-US" altLang="en-US" i="1" dirty="0"/>
          </a:p>
          <a:p>
            <a:pPr marL="171450" indent="-171450" eaLnBrk="1" hangingPunct="1">
              <a:buFont typeface="Wingdings" panose="05000000000000000000" pitchFamily="2" charset="2"/>
              <a:buChar char="Ø"/>
            </a:pPr>
            <a:r>
              <a:rPr lang="en-US" altLang="en-US" dirty="0">
                <a:highlight>
                  <a:srgbClr val="FFFF00"/>
                </a:highlight>
              </a:rPr>
              <a:t>The die-cut extension should not extend beyond that vertical dotted line. That line is the maximum width the die-cut can extend</a:t>
            </a:r>
          </a:p>
          <a:p>
            <a:pPr marL="171450" indent="-171450" eaLnBrk="1" hangingPunct="1">
              <a:buFont typeface="Wingdings" panose="05000000000000000000" pitchFamily="2" charset="2"/>
              <a:buChar char="Ø"/>
            </a:pPr>
            <a:r>
              <a:rPr lang="en-US" altLang="en-US" b="1" dirty="0"/>
              <a:t>It is good to note that the mailpiece must maintain four rectangular corners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why the TED-C in Example 1 will be seen by Informed Delivery users, and why the TED-C in Example 2 will NOT be visible to Informed Delivery users.</a:t>
            </a:r>
          </a:p>
        </p:txBody>
      </p:sp>
      <p:sp>
        <p:nvSpPr>
          <p:cNvPr id="4" name="Slide Number Placeholder 3"/>
          <p:cNvSpPr>
            <a:spLocks noGrp="1"/>
          </p:cNvSpPr>
          <p:nvPr>
            <p:ph type="sldNum" sz="quarter" idx="5"/>
          </p:nvPr>
        </p:nvSpPr>
        <p:spPr/>
        <p:txBody>
          <a:bodyPr/>
          <a:lstStyle/>
          <a:p>
            <a:fld id="{9D57DCC2-3CC6-4E32-B1D4-0085D3CBC9F1}" type="slidenum">
              <a:rPr lang="en-US" smtClean="0"/>
              <a:pPr/>
              <a:t>8</a:t>
            </a:fld>
            <a:endParaRPr lang="en-US" dirty="0"/>
          </a:p>
        </p:txBody>
      </p:sp>
    </p:spTree>
    <p:extLst>
      <p:ext uri="{BB962C8B-B14F-4D97-AF65-F5344CB8AC3E}">
        <p14:creationId xmlns:p14="http://schemas.microsoft.com/office/powerpoint/2010/main" val="1263811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BD3E9294-312C-92FF-66E8-3A978AB7C7C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200" b="1">
                <a:solidFill>
                  <a:schemeClr val="tx1"/>
                </a:solidFill>
                <a:latin typeface="Arial" panose="020B0604020202020204" pitchFamily="34" charset="0"/>
              </a:defRPr>
            </a:lvl1pPr>
            <a:lvl2pPr marL="742950" indent="-285750">
              <a:defRPr sz="2200" b="1">
                <a:solidFill>
                  <a:schemeClr val="tx1"/>
                </a:solidFill>
                <a:latin typeface="Arial" panose="020B0604020202020204" pitchFamily="34" charset="0"/>
              </a:defRPr>
            </a:lvl2pPr>
            <a:lvl3pPr marL="1143000" indent="-228600">
              <a:defRPr sz="2200" b="1">
                <a:solidFill>
                  <a:schemeClr val="tx1"/>
                </a:solidFill>
                <a:latin typeface="Arial" panose="020B0604020202020204" pitchFamily="34" charset="0"/>
              </a:defRPr>
            </a:lvl3pPr>
            <a:lvl4pPr marL="1600200" indent="-228600">
              <a:defRPr sz="2200" b="1">
                <a:solidFill>
                  <a:schemeClr val="tx1"/>
                </a:solidFill>
                <a:latin typeface="Arial" panose="020B0604020202020204" pitchFamily="34" charset="0"/>
              </a:defRPr>
            </a:lvl4pPr>
            <a:lvl5pPr marL="2057400" indent="-228600">
              <a:defRPr sz="2200" b="1">
                <a:solidFill>
                  <a:schemeClr val="tx1"/>
                </a:solidFill>
                <a:latin typeface="Arial" panose="020B0604020202020204" pitchFamily="34" charset="0"/>
              </a:defRPr>
            </a:lvl5pPr>
            <a:lvl6pPr marL="2514600" indent="-228600" eaLnBrk="0" fontAlgn="base" hangingPunct="0">
              <a:spcBef>
                <a:spcPct val="0"/>
              </a:spcBef>
              <a:spcAft>
                <a:spcPct val="0"/>
              </a:spcAft>
              <a:defRPr sz="2200" b="1">
                <a:solidFill>
                  <a:schemeClr val="tx1"/>
                </a:solidFill>
                <a:latin typeface="Arial" panose="020B0604020202020204" pitchFamily="34" charset="0"/>
              </a:defRPr>
            </a:lvl6pPr>
            <a:lvl7pPr marL="2971800" indent="-228600" eaLnBrk="0" fontAlgn="base" hangingPunct="0">
              <a:spcBef>
                <a:spcPct val="0"/>
              </a:spcBef>
              <a:spcAft>
                <a:spcPct val="0"/>
              </a:spcAft>
              <a:defRPr sz="2200" b="1">
                <a:solidFill>
                  <a:schemeClr val="tx1"/>
                </a:solidFill>
                <a:latin typeface="Arial" panose="020B0604020202020204" pitchFamily="34" charset="0"/>
              </a:defRPr>
            </a:lvl7pPr>
            <a:lvl8pPr marL="3429000" indent="-228600" eaLnBrk="0" fontAlgn="base" hangingPunct="0">
              <a:spcBef>
                <a:spcPct val="0"/>
              </a:spcBef>
              <a:spcAft>
                <a:spcPct val="0"/>
              </a:spcAft>
              <a:defRPr sz="2200" b="1">
                <a:solidFill>
                  <a:schemeClr val="tx1"/>
                </a:solidFill>
                <a:latin typeface="Arial" panose="020B0604020202020204" pitchFamily="34" charset="0"/>
              </a:defRPr>
            </a:lvl8pPr>
            <a:lvl9pPr marL="3886200" indent="-228600" eaLnBrk="0" fontAlgn="base" hangingPunct="0">
              <a:spcBef>
                <a:spcPct val="0"/>
              </a:spcBef>
              <a:spcAft>
                <a:spcPct val="0"/>
              </a:spcAft>
              <a:defRPr sz="2200" b="1">
                <a:solidFill>
                  <a:schemeClr val="tx1"/>
                </a:solidFill>
                <a:latin typeface="Arial" panose="020B0604020202020204" pitchFamily="34" charset="0"/>
              </a:defRPr>
            </a:lvl9pPr>
          </a:lstStyle>
          <a:p>
            <a:fld id="{F61637AA-EE74-4660-81BA-A35DE8A983E8}" type="slidenum">
              <a:rPr lang="en-US" altLang="en-US" sz="1200" b="0" smtClean="0"/>
              <a:pPr/>
              <a:t>9</a:t>
            </a:fld>
            <a:endParaRPr lang="en-US" altLang="en-US" sz="1200" b="0" dirty="0"/>
          </a:p>
        </p:txBody>
      </p:sp>
      <p:sp>
        <p:nvSpPr>
          <p:cNvPr id="12291" name="Rectangle 2">
            <a:extLst>
              <a:ext uri="{FF2B5EF4-FFF2-40B4-BE49-F238E27FC236}">
                <a16:creationId xmlns:a16="http://schemas.microsoft.com/office/drawing/2014/main" id="{5C7D46C9-BF10-E442-2D0C-05FEDD043EC3}"/>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2C152E2D-5D7A-A75C-584B-653E9EDFFE3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1450" indent="-171450" eaLnBrk="1" hangingPunct="1">
              <a:buFont typeface="Wingdings" panose="05000000000000000000" pitchFamily="2" charset="2"/>
              <a:buChar char="Ø"/>
            </a:pPr>
            <a:r>
              <a:rPr lang="en-US" altLang="en-US" dirty="0"/>
              <a:t>The texture of the road feels like sandpaper. This was tested and passed for automation compatibility. Even though the die-cut design is acceptable, the overall mailpiece must still meet automaton compatibility requirements.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707304A-433C-4B5B-A507-AD407BE4ED27}" type="slidenum">
              <a:rPr lang="en-US" smtClean="0"/>
              <a:pPr/>
              <a:t>‹#›</a:t>
            </a:fld>
            <a:endParaRPr lang="en-US" dirty="0"/>
          </a:p>
        </p:txBody>
      </p:sp>
    </p:spTree>
    <p:extLst>
      <p:ext uri="{BB962C8B-B14F-4D97-AF65-F5344CB8AC3E}">
        <p14:creationId xmlns:p14="http://schemas.microsoft.com/office/powerpoint/2010/main" val="134343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1609D"/>
                </a:solidFill>
              </a:defRPr>
            </a:lvl1pPr>
          </a:lstStyle>
          <a:p>
            <a:r>
              <a:rPr lang="en-US" dirty="0"/>
              <a:t>Click to edit Master title style</a:t>
            </a:r>
          </a:p>
        </p:txBody>
      </p:sp>
      <p:sp>
        <p:nvSpPr>
          <p:cNvPr id="3" name="Content Placeholder 2"/>
          <p:cNvSpPr>
            <a:spLocks noGrp="1"/>
          </p:cNvSpPr>
          <p:nvPr>
            <p:ph idx="1"/>
          </p:nvPr>
        </p:nvSpPr>
        <p:spPr>
          <a:xfrm>
            <a:off x="304800" y="1883317"/>
            <a:ext cx="11577235" cy="3830845"/>
          </a:xfrm>
          <a:prstGeom prst="rect">
            <a:avLst/>
          </a:prstGeom>
        </p:spPr>
        <p:txBody>
          <a:bodyPr/>
          <a:lstStyle>
            <a:lvl1pPr marL="243834" indent="-243834">
              <a:buClr>
                <a:srgbClr val="E0542D"/>
              </a:buClr>
              <a:defRPr>
                <a:solidFill>
                  <a:srgbClr val="000000"/>
                </a:solidFill>
              </a:defRPr>
            </a:lvl1pPr>
            <a:lvl2pPr marL="548626" indent="-243834">
              <a:buClr>
                <a:srgbClr val="E0542D"/>
              </a:buClr>
              <a:defRPr>
                <a:solidFill>
                  <a:srgbClr val="000000"/>
                </a:solidFill>
              </a:defRPr>
            </a:lvl2pPr>
            <a:lvl3pPr marL="792460" indent="-243834">
              <a:buClr>
                <a:srgbClr val="E0542D"/>
              </a:buClr>
              <a:defRPr>
                <a:solidFill>
                  <a:srgbClr val="000000"/>
                </a:solidFill>
              </a:defRPr>
            </a:lvl3pPr>
            <a:lvl4pPr marL="1097253" indent="-243834">
              <a:buClr>
                <a:srgbClr val="E0542D"/>
              </a:buClr>
              <a:defRPr>
                <a:solidFill>
                  <a:srgbClr val="000000"/>
                </a:solidFill>
              </a:defRPr>
            </a:lvl4pPr>
            <a:lvl5pPr marL="1341086" indent="-243834">
              <a:buClr>
                <a:srgbClr val="E0542D"/>
              </a:buCl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7407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stretch>
            <a:fillRect/>
          </a:stretch>
        </p:blipFill>
        <p:spPr>
          <a:xfrm>
            <a:off x="-30646" y="163"/>
            <a:ext cx="12327180" cy="798645"/>
          </a:xfrm>
          <a:prstGeom prst="rect">
            <a:avLst/>
          </a:prstGeom>
        </p:spPr>
      </p:pic>
      <p:sp>
        <p:nvSpPr>
          <p:cNvPr id="2" name="Title Placeholder 1"/>
          <p:cNvSpPr>
            <a:spLocks noGrp="1"/>
          </p:cNvSpPr>
          <p:nvPr>
            <p:ph type="title"/>
          </p:nvPr>
        </p:nvSpPr>
        <p:spPr>
          <a:xfrm>
            <a:off x="5337544" y="13252"/>
            <a:ext cx="6854456" cy="68849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546958" y="6475228"/>
            <a:ext cx="645041" cy="382773"/>
          </a:xfrm>
          <a:prstGeom prst="rect">
            <a:avLst/>
          </a:prstGeom>
        </p:spPr>
        <p:txBody>
          <a:bodyPr vert="horz" lIns="91440" tIns="45720" rIns="91440" bIns="45720" rtlCol="0" anchor="ctr"/>
          <a:lstStyle>
            <a:lvl1pPr algn="r">
              <a:defRPr sz="1200">
                <a:solidFill>
                  <a:schemeClr val="bg1">
                    <a:lumMod val="50000"/>
                  </a:schemeClr>
                </a:solidFill>
                <a:latin typeface="Arial" panose="020B0604020202020204" pitchFamily="34" charset="0"/>
              </a:defRPr>
            </a:lvl1pPr>
          </a:lstStyle>
          <a:p>
            <a:fld id="{D707304A-433C-4B5B-A507-AD407BE4ED27}" type="slidenum">
              <a:rPr lang="en-US" smtClean="0"/>
              <a:pPr/>
              <a:t>‹#›</a:t>
            </a:fld>
            <a:endParaRPr lang="en-US" dirty="0"/>
          </a:p>
        </p:txBody>
      </p:sp>
    </p:spTree>
    <p:extLst>
      <p:ext uri="{BB962C8B-B14F-4D97-AF65-F5344CB8AC3E}">
        <p14:creationId xmlns:p14="http://schemas.microsoft.com/office/powerpoint/2010/main" val="116650043"/>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r" defTabSz="914400" rtl="0" eaLnBrk="1" latinLnBrk="0" hangingPunct="1">
        <a:lnSpc>
          <a:spcPct val="90000"/>
        </a:lnSpc>
        <a:spcBef>
          <a:spcPct val="0"/>
        </a:spcBef>
        <a:buNone/>
        <a:defRPr sz="2800" b="1" kern="1200">
          <a:solidFill>
            <a:srgbClr val="304E96"/>
          </a:solidFill>
          <a:effectLst>
            <a:outerShdw blurRad="38100" dist="38100" dir="2700000" algn="tl">
              <a:srgbClr val="000000">
                <a:alpha val="43137"/>
              </a:srgbClr>
            </a:outerShdw>
          </a:effectLst>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e.usps.com/text/dmm300/202.htm#ep1047206"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MDA@usps.gov" TargetMode="External"/><Relationship Id="rId7" Type="http://schemas.openxmlformats.org/officeDocument/2006/relationships/hyperlink" Target="https://pe.usps.com/text/dmm300/201.htm#ep1099469"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postalpro.usps.com/alternative_designs/ted_c_process" TargetMode="External"/><Relationship Id="rId5" Type="http://schemas.openxmlformats.org/officeDocument/2006/relationships/hyperlink" Target="https://postalpro.usps.com/alternative_designs/ted_c_template" TargetMode="External"/><Relationship Id="rId4" Type="http://schemas.openxmlformats.org/officeDocument/2006/relationships/hyperlink" Target="https://postalpro.usps.com/node/1190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e.usps.com/text/dmm300/201.htm#ep108283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pe.usps.com/text/dmm300/601.htm#ep106481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postalpro.usps.com/mailing/secure-destruct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mailto:MDA@usps.gov" TargetMode="External"/><Relationship Id="rId4" Type="http://schemas.openxmlformats.org/officeDocument/2006/relationships/hyperlink" Target="https://pe.usps.com/text/dmm300/201.htm#ep109946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Placeholder 1"/>
          <p:cNvSpPr txBox="1">
            <a:spLocks/>
          </p:cNvSpPr>
          <p:nvPr/>
        </p:nvSpPr>
        <p:spPr>
          <a:xfrm>
            <a:off x="3186545" y="13252"/>
            <a:ext cx="9005455" cy="688497"/>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400" b="1" kern="1200">
                <a:solidFill>
                  <a:srgbClr val="304E96"/>
                </a:solidFill>
                <a:effectLst>
                  <a:outerShdw blurRad="38100" dist="38100" dir="2700000" algn="tl">
                    <a:srgbClr val="000000">
                      <a:alpha val="43137"/>
                    </a:srgbClr>
                  </a:outerShdw>
                </a:effectLst>
                <a:latin typeface="+mn-lt"/>
                <a:ea typeface="+mj-ea"/>
                <a:cs typeface="+mj-cs"/>
              </a:defRPr>
            </a:lvl1pPr>
          </a:lstStyle>
          <a:p>
            <a:endParaRPr lang="en-US" sz="2800" dirty="0">
              <a:latin typeface="Arial" panose="020B0604020202020204" pitchFamily="34" charset="0"/>
            </a:endParaRPr>
          </a:p>
        </p:txBody>
      </p:sp>
      <p:sp>
        <p:nvSpPr>
          <p:cNvPr id="20" name="Slide Number Placeholder 19"/>
          <p:cNvSpPr>
            <a:spLocks noGrp="1"/>
          </p:cNvSpPr>
          <p:nvPr>
            <p:ph type="sldNum" sz="quarter" idx="12"/>
          </p:nvPr>
        </p:nvSpPr>
        <p:spPr/>
        <p:txBody>
          <a:bodyPr/>
          <a:lstStyle/>
          <a:p>
            <a:fld id="{D707304A-433C-4B5B-A507-AD407BE4ED27}" type="slidenum">
              <a:rPr lang="en-US" smtClean="0"/>
              <a:t>1</a:t>
            </a:fld>
            <a:endParaRPr lang="en-US" dirty="0"/>
          </a:p>
        </p:txBody>
      </p:sp>
      <p:sp>
        <p:nvSpPr>
          <p:cNvPr id="5" name="TextBox 4"/>
          <p:cNvSpPr txBox="1"/>
          <p:nvPr/>
        </p:nvSpPr>
        <p:spPr>
          <a:xfrm>
            <a:off x="0" y="2464713"/>
            <a:ext cx="12192000" cy="1631216"/>
          </a:xfrm>
          <a:prstGeom prst="rect">
            <a:avLst/>
          </a:prstGeom>
          <a:noFill/>
          <a:effectLst/>
        </p:spPr>
        <p:txBody>
          <a:bodyPr wrap="square">
            <a:spAutoFit/>
          </a:bodyPr>
          <a:lstStyle>
            <a:defPPr>
              <a:defRPr lang="en-US"/>
            </a:defPPr>
            <a:lvl1pPr algn="ctr" fontAlgn="base">
              <a:spcBef>
                <a:spcPct val="0"/>
              </a:spcBef>
              <a:spcAft>
                <a:spcPct val="0"/>
              </a:spcAft>
              <a:buClr>
                <a:srgbClr val="0000CC"/>
              </a:buClr>
              <a:buSzPct val="80000"/>
              <a:buFont typeface="Wingdings" pitchFamily="2" charset="2"/>
              <a:buNone/>
              <a:defRPr sz="5000" b="1" cap="all">
                <a:ln w="9000" cmpd="sng">
                  <a:solidFill>
                    <a:srgbClr val="000000">
                      <a:shade val="50000"/>
                      <a:satMod val="120000"/>
                    </a:srgbClr>
                  </a:solidFill>
                  <a:prstDash val="solid"/>
                </a:ln>
                <a:solidFill>
                  <a:srgbClr val="304E96"/>
                </a:solidFill>
                <a:effectLst>
                  <a:outerShdw blurRad="50800" dist="38100" dir="2700000" algn="tl" rotWithShape="0">
                    <a:prstClr val="black">
                      <a:alpha val="40000"/>
                    </a:prstClr>
                  </a:outerShdw>
                </a:effectLst>
              </a:defRPr>
            </a:lvl1pPr>
          </a:lstStyle>
          <a:p>
            <a:r>
              <a:rPr lang="en-US" dirty="0">
                <a:ln w="9000" cmpd="sng">
                  <a:solidFill>
                    <a:srgbClr val="304E96"/>
                  </a:solidFill>
                  <a:prstDash val="solid"/>
                </a:ln>
                <a:effectLst/>
                <a:latin typeface="Arial" panose="020B0604020202020204" pitchFamily="34" charset="0"/>
                <a:cs typeface="Arial" panose="020B0604020202020204" pitchFamily="34" charset="0"/>
              </a:rPr>
              <a:t>Not Your Average Letter, </a:t>
            </a:r>
            <a:br>
              <a:rPr lang="en-US" dirty="0">
                <a:ln w="9000" cmpd="sng">
                  <a:solidFill>
                    <a:srgbClr val="304E96"/>
                  </a:solidFill>
                  <a:prstDash val="solid"/>
                </a:ln>
                <a:effectLst/>
                <a:latin typeface="Arial" panose="020B0604020202020204" pitchFamily="34" charset="0"/>
                <a:cs typeface="Arial" panose="020B0604020202020204" pitchFamily="34" charset="0"/>
              </a:rPr>
            </a:br>
            <a:r>
              <a:rPr lang="en-US" dirty="0">
                <a:ln w="9000" cmpd="sng">
                  <a:solidFill>
                    <a:srgbClr val="304E96"/>
                  </a:solidFill>
                  <a:prstDash val="solid"/>
                </a:ln>
                <a:effectLst/>
                <a:latin typeface="Arial" panose="020B0604020202020204" pitchFamily="34" charset="0"/>
                <a:cs typeface="Arial" panose="020B0604020202020204" pitchFamily="34" charset="0"/>
              </a:rPr>
              <a:t>Stand Out with the TED-C Design</a:t>
            </a:r>
          </a:p>
        </p:txBody>
      </p:sp>
      <p:sp>
        <p:nvSpPr>
          <p:cNvPr id="6" name="Subtitle 2">
            <a:extLst>
              <a:ext uri="{FF2B5EF4-FFF2-40B4-BE49-F238E27FC236}">
                <a16:creationId xmlns:a16="http://schemas.microsoft.com/office/drawing/2014/main" id="{69EED102-2FA2-4F43-98A7-7CAE8CE9D4F4}"/>
              </a:ext>
            </a:extLst>
          </p:cNvPr>
          <p:cNvSpPr>
            <a:spLocks noGrp="1"/>
          </p:cNvSpPr>
          <p:nvPr>
            <p:ph type="subTitle" idx="1"/>
          </p:nvPr>
        </p:nvSpPr>
        <p:spPr>
          <a:xfrm>
            <a:off x="0" y="4631378"/>
            <a:ext cx="12191999" cy="1450448"/>
          </a:xfrm>
        </p:spPr>
        <p:txBody>
          <a:bodyPr>
            <a:normAutofit/>
          </a:bodyPr>
          <a:lstStyle/>
          <a:p>
            <a:pPr>
              <a:lnSpc>
                <a:spcPct val="110000"/>
              </a:lnSpc>
            </a:pPr>
            <a:r>
              <a:rPr lang="en-US" sz="2300" b="1" dirty="0">
                <a:latin typeface="Arial" panose="020B0604020202020204" pitchFamily="34" charset="0"/>
                <a:cs typeface="Arial" panose="020B0604020202020204" pitchFamily="34" charset="0"/>
              </a:rPr>
              <a:t>Pricing &amp; Classification Service Center (PCSC)</a:t>
            </a:r>
          </a:p>
          <a:p>
            <a:pPr>
              <a:lnSpc>
                <a:spcPct val="110000"/>
              </a:lnSpc>
            </a:pPr>
            <a:r>
              <a:rPr lang="en-US" sz="2000" b="1" dirty="0">
                <a:latin typeface="Arial" panose="020B0604020202020204" pitchFamily="34" charset="0"/>
                <a:cs typeface="Arial" panose="020B0604020202020204" pitchFamily="34" charset="0"/>
              </a:rPr>
              <a:t>July 2023</a:t>
            </a:r>
          </a:p>
        </p:txBody>
      </p:sp>
    </p:spTree>
    <p:extLst>
      <p:ext uri="{BB962C8B-B14F-4D97-AF65-F5344CB8AC3E}">
        <p14:creationId xmlns:p14="http://schemas.microsoft.com/office/powerpoint/2010/main" val="3142707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1D4BC6E-2BF9-1611-E79B-8474FF4BB221}"/>
              </a:ext>
            </a:extLst>
          </p:cNvPr>
          <p:cNvSpPr>
            <a:spLocks noGrp="1"/>
          </p:cNvSpPr>
          <p:nvPr>
            <p:ph idx="1"/>
          </p:nvPr>
        </p:nvSpPr>
        <p:spPr>
          <a:xfrm>
            <a:off x="442587" y="1871865"/>
            <a:ext cx="3745024" cy="3541489"/>
          </a:xfrm>
        </p:spPr>
        <p:txBody>
          <a:bodyPr>
            <a:normAutofit/>
          </a:bodyPr>
          <a:lstStyle/>
          <a:p>
            <a:pPr marL="0" indent="0">
              <a:buNone/>
            </a:pPr>
            <a:r>
              <a:rPr lang="en-US" sz="2000" dirty="0">
                <a:solidFill>
                  <a:srgbClr val="1E387C"/>
                </a:solidFill>
              </a:rPr>
              <a:t>As a result of USPS Engineering tests, TED-C pieces are now eligible to utilize Ancillary Service Endorsements (ASE) on the mailpiece.</a:t>
            </a:r>
            <a:br>
              <a:rPr lang="en-US" sz="2000" dirty="0">
                <a:solidFill>
                  <a:srgbClr val="1E387C"/>
                </a:solidFill>
              </a:rPr>
            </a:br>
            <a:br>
              <a:rPr lang="en-US" sz="2000" dirty="0">
                <a:solidFill>
                  <a:srgbClr val="1E387C"/>
                </a:solidFill>
              </a:rPr>
            </a:br>
            <a:r>
              <a:rPr lang="en-US" sz="2000" dirty="0">
                <a:solidFill>
                  <a:srgbClr val="1E387C"/>
                </a:solidFill>
              </a:rPr>
              <a:t>Please reference Domestic Mail Manual </a:t>
            </a:r>
            <a:r>
              <a:rPr lang="en-US" sz="2000" dirty="0">
                <a:solidFill>
                  <a:srgbClr val="0000FF"/>
                </a:solidFill>
                <a:hlinkClick r:id="rId3">
                  <a:extLst>
                    <a:ext uri="{A12FA001-AC4F-418D-AE19-62706E023703}">
                      <ahyp:hlinkClr xmlns:ahyp="http://schemas.microsoft.com/office/drawing/2018/hyperlinkcolor" val="tx"/>
                    </a:ext>
                  </a:extLst>
                </a:hlinkClick>
              </a:rPr>
              <a:t>202.4.3</a:t>
            </a:r>
            <a:r>
              <a:rPr lang="en-US" sz="2000" dirty="0">
                <a:solidFill>
                  <a:srgbClr val="1E387C"/>
                </a:solidFill>
              </a:rPr>
              <a:t> for ASE placement information.</a:t>
            </a:r>
          </a:p>
          <a:p>
            <a:pPr marL="0" indent="0">
              <a:buNone/>
            </a:pPr>
            <a:endParaRPr lang="en-US" sz="2000" dirty="0">
              <a:solidFill>
                <a:srgbClr val="1E387C"/>
              </a:solidFill>
            </a:endParaRPr>
          </a:p>
        </p:txBody>
      </p:sp>
      <p:sp>
        <p:nvSpPr>
          <p:cNvPr id="13316" name="TextBox 2">
            <a:extLst>
              <a:ext uri="{FF2B5EF4-FFF2-40B4-BE49-F238E27FC236}">
                <a16:creationId xmlns:a16="http://schemas.microsoft.com/office/drawing/2014/main" id="{220F3D42-A284-1B53-3F61-CC905FB93C1A}"/>
              </a:ext>
            </a:extLst>
          </p:cNvPr>
          <p:cNvSpPr txBox="1">
            <a:spLocks noChangeArrowheads="1"/>
          </p:cNvSpPr>
          <p:nvPr/>
        </p:nvSpPr>
        <p:spPr bwMode="auto">
          <a:xfrm>
            <a:off x="4366856" y="5413354"/>
            <a:ext cx="74655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10000"/>
              </a:spcAft>
              <a:buClr>
                <a:srgbClr val="0040C0"/>
              </a:buClr>
              <a:buSzPct val="90000"/>
              <a:buFont typeface="Wingdings" panose="05000000000000000000" pitchFamily="2" charset="2"/>
              <a:buChar char="q"/>
              <a:defRPr sz="2200" b="1">
                <a:solidFill>
                  <a:schemeClr val="tx1"/>
                </a:solidFill>
                <a:latin typeface="Arial" panose="020B0604020202020204" pitchFamily="34" charset="0"/>
              </a:defRPr>
            </a:lvl1pPr>
            <a:lvl2pPr marL="742950" indent="-285750">
              <a:spcBef>
                <a:spcPct val="10000"/>
              </a:spcBef>
              <a:buClr>
                <a:srgbClr val="0040C0"/>
              </a:buClr>
              <a:buFont typeface="Arial" panose="020B0604020202020204" pitchFamily="34" charset="0"/>
              <a:buChar char="●"/>
              <a:defRPr sz="2000" b="1">
                <a:solidFill>
                  <a:schemeClr val="tx1"/>
                </a:solidFill>
                <a:latin typeface="Arial" panose="020B0604020202020204" pitchFamily="34" charset="0"/>
              </a:defRPr>
            </a:lvl2pPr>
            <a:lvl3pPr marL="1143000" indent="-228600">
              <a:spcBef>
                <a:spcPct val="10000"/>
              </a:spcBef>
              <a:buClr>
                <a:srgbClr val="0040C0"/>
              </a:buClr>
              <a:buSzPct val="60000"/>
              <a:buFont typeface="Wingdings" panose="05000000000000000000" pitchFamily="2" charset="2"/>
              <a:buChar char="u"/>
              <a:defRPr b="1">
                <a:solidFill>
                  <a:schemeClr val="tx1"/>
                </a:solidFill>
                <a:latin typeface="Arial" panose="020B0604020202020204" pitchFamily="34" charset="0"/>
              </a:defRPr>
            </a:lvl3pPr>
            <a:lvl4pPr marL="1600200" indent="-228600">
              <a:spcBef>
                <a:spcPct val="10000"/>
              </a:spcBef>
              <a:buClr>
                <a:srgbClr val="0040C0"/>
              </a:buClr>
              <a:buSzPct val="125000"/>
              <a:buFont typeface="Wingdings" panose="05000000000000000000" pitchFamily="2" charset="2"/>
              <a:buChar char="§"/>
              <a:defRPr sz="1600" b="1">
                <a:solidFill>
                  <a:schemeClr val="tx1"/>
                </a:solidFill>
                <a:latin typeface="Arial" panose="020B0604020202020204" pitchFamily="34" charset="0"/>
              </a:defRPr>
            </a:lvl4pPr>
            <a:lvl5pPr marL="2057400" indent="-228600">
              <a:spcBef>
                <a:spcPct val="10000"/>
              </a:spcBef>
              <a:buClr>
                <a:srgbClr val="0040C0"/>
              </a:buClr>
              <a:buFont typeface="Wingdings" panose="05000000000000000000" pitchFamily="2" charset="2"/>
              <a:buChar char="v"/>
              <a:defRPr sz="1400" b="1">
                <a:solidFill>
                  <a:schemeClr val="tx1"/>
                </a:solidFill>
                <a:latin typeface="Arial" panose="020B0604020202020204" pitchFamily="34" charset="0"/>
              </a:defRPr>
            </a:lvl5pPr>
            <a:lvl6pPr marL="2514600" indent="-228600" eaLnBrk="0" fontAlgn="base" hangingPunct="0">
              <a:spcBef>
                <a:spcPct val="10000"/>
              </a:spcBef>
              <a:spcAft>
                <a:spcPct val="0"/>
              </a:spcAft>
              <a:buClr>
                <a:srgbClr val="0040C0"/>
              </a:buClr>
              <a:buFont typeface="Wingdings" panose="05000000000000000000" pitchFamily="2" charset="2"/>
              <a:buChar char="v"/>
              <a:defRPr sz="1400" b="1">
                <a:solidFill>
                  <a:schemeClr val="tx1"/>
                </a:solidFill>
                <a:latin typeface="Arial" panose="020B0604020202020204" pitchFamily="34" charset="0"/>
              </a:defRPr>
            </a:lvl6pPr>
            <a:lvl7pPr marL="2971800" indent="-228600" eaLnBrk="0" fontAlgn="base" hangingPunct="0">
              <a:spcBef>
                <a:spcPct val="10000"/>
              </a:spcBef>
              <a:spcAft>
                <a:spcPct val="0"/>
              </a:spcAft>
              <a:buClr>
                <a:srgbClr val="0040C0"/>
              </a:buClr>
              <a:buFont typeface="Wingdings" panose="05000000000000000000" pitchFamily="2" charset="2"/>
              <a:buChar char="v"/>
              <a:defRPr sz="1400" b="1">
                <a:solidFill>
                  <a:schemeClr val="tx1"/>
                </a:solidFill>
                <a:latin typeface="Arial" panose="020B0604020202020204" pitchFamily="34" charset="0"/>
              </a:defRPr>
            </a:lvl7pPr>
            <a:lvl8pPr marL="3429000" indent="-228600" eaLnBrk="0" fontAlgn="base" hangingPunct="0">
              <a:spcBef>
                <a:spcPct val="10000"/>
              </a:spcBef>
              <a:spcAft>
                <a:spcPct val="0"/>
              </a:spcAft>
              <a:buClr>
                <a:srgbClr val="0040C0"/>
              </a:buClr>
              <a:buFont typeface="Wingdings" panose="05000000000000000000" pitchFamily="2" charset="2"/>
              <a:buChar char="v"/>
              <a:defRPr sz="1400" b="1">
                <a:solidFill>
                  <a:schemeClr val="tx1"/>
                </a:solidFill>
                <a:latin typeface="Arial" panose="020B0604020202020204" pitchFamily="34" charset="0"/>
              </a:defRPr>
            </a:lvl8pPr>
            <a:lvl9pPr marL="3886200" indent="-228600" eaLnBrk="0" fontAlgn="base" hangingPunct="0">
              <a:spcBef>
                <a:spcPct val="10000"/>
              </a:spcBef>
              <a:spcAft>
                <a:spcPct val="0"/>
              </a:spcAft>
              <a:buClr>
                <a:srgbClr val="0040C0"/>
              </a:buClr>
              <a:buFont typeface="Wingdings" panose="05000000000000000000" pitchFamily="2" charset="2"/>
              <a:buChar char="v"/>
              <a:defRPr sz="1400" b="1">
                <a:solidFill>
                  <a:schemeClr val="tx1"/>
                </a:solidFill>
                <a:latin typeface="Arial" panose="020B0604020202020204" pitchFamily="34" charset="0"/>
              </a:defRPr>
            </a:lvl9pPr>
          </a:lstStyle>
          <a:p>
            <a:pPr algn="ctr">
              <a:spcBef>
                <a:spcPct val="0"/>
              </a:spcBef>
              <a:spcAft>
                <a:spcPct val="0"/>
              </a:spcAft>
              <a:buClrTx/>
              <a:buSzTx/>
              <a:buFontTx/>
              <a:buNone/>
            </a:pPr>
            <a:r>
              <a:rPr lang="en-US" altLang="en-US" sz="1800" b="0" dirty="0">
                <a:solidFill>
                  <a:srgbClr val="1E387C"/>
                </a:solidFill>
              </a:rPr>
              <a:t>This has a scallop edge; It also bears an Ancillary Service Endorsement</a:t>
            </a:r>
          </a:p>
        </p:txBody>
      </p:sp>
      <p:grpSp>
        <p:nvGrpSpPr>
          <p:cNvPr id="9" name="Group 8">
            <a:extLst>
              <a:ext uri="{FF2B5EF4-FFF2-40B4-BE49-F238E27FC236}">
                <a16:creationId xmlns:a16="http://schemas.microsoft.com/office/drawing/2014/main" id="{18A7B45E-46BD-22A2-2D24-B2890AE2C49B}"/>
              </a:ext>
            </a:extLst>
          </p:cNvPr>
          <p:cNvGrpSpPr/>
          <p:nvPr/>
        </p:nvGrpSpPr>
        <p:grpSpPr>
          <a:xfrm>
            <a:off x="4454298" y="1871865"/>
            <a:ext cx="7295115" cy="3541673"/>
            <a:chOff x="3911601" y="2019155"/>
            <a:chExt cx="7654313" cy="3864403"/>
          </a:xfrm>
        </p:grpSpPr>
        <p:grpSp>
          <p:nvGrpSpPr>
            <p:cNvPr id="8" name="Group 7">
              <a:extLst>
                <a:ext uri="{FF2B5EF4-FFF2-40B4-BE49-F238E27FC236}">
                  <a16:creationId xmlns:a16="http://schemas.microsoft.com/office/drawing/2014/main" id="{023E0C99-8221-359D-ECD9-EFA6FF673B4A}"/>
                </a:ext>
              </a:extLst>
            </p:cNvPr>
            <p:cNvGrpSpPr/>
            <p:nvPr/>
          </p:nvGrpSpPr>
          <p:grpSpPr>
            <a:xfrm>
              <a:off x="3911601" y="2019155"/>
              <a:ext cx="7654313" cy="3864403"/>
              <a:chOff x="3911601" y="2019155"/>
              <a:chExt cx="7654313" cy="3864403"/>
            </a:xfrm>
          </p:grpSpPr>
          <p:pic>
            <p:nvPicPr>
              <p:cNvPr id="13315" name="Picture 1">
                <a:extLst>
                  <a:ext uri="{FF2B5EF4-FFF2-40B4-BE49-F238E27FC236}">
                    <a16:creationId xmlns:a16="http://schemas.microsoft.com/office/drawing/2014/main" id="{6AAF7373-C320-5EAE-21E0-4128A6ED22E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25" t="8684" r="1980"/>
              <a:stretch/>
            </p:blipFill>
            <p:spPr bwMode="auto">
              <a:xfrm>
                <a:off x="3911601" y="2019155"/>
                <a:ext cx="7654313" cy="386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0BCE73E-6D75-6235-10CB-10DB48B1705A}"/>
                  </a:ext>
                </a:extLst>
              </p:cNvPr>
              <p:cNvSpPr/>
              <p:nvPr/>
            </p:nvSpPr>
            <p:spPr>
              <a:xfrm>
                <a:off x="4610794" y="2421941"/>
                <a:ext cx="1965565" cy="585419"/>
              </a:xfrm>
              <a:prstGeom prst="rect">
                <a:avLst/>
              </a:prstGeom>
              <a:solidFill>
                <a:srgbClr val="C1B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endParaRPr>
              </a:p>
            </p:txBody>
          </p:sp>
          <p:sp>
            <p:nvSpPr>
              <p:cNvPr id="3" name="Rectangle 2">
                <a:extLst>
                  <a:ext uri="{FF2B5EF4-FFF2-40B4-BE49-F238E27FC236}">
                    <a16:creationId xmlns:a16="http://schemas.microsoft.com/office/drawing/2014/main" id="{8FEF946A-3FA1-58D9-27D6-8F938864FD89}"/>
                  </a:ext>
                </a:extLst>
              </p:cNvPr>
              <p:cNvSpPr/>
              <p:nvPr/>
            </p:nvSpPr>
            <p:spPr>
              <a:xfrm flipV="1">
                <a:off x="10535920" y="3085110"/>
                <a:ext cx="589280" cy="196569"/>
              </a:xfrm>
              <a:prstGeom prst="rect">
                <a:avLst/>
              </a:prstGeom>
              <a:solidFill>
                <a:srgbClr val="BAA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endParaRPr>
              </a:p>
            </p:txBody>
          </p:sp>
        </p:grpSp>
        <p:cxnSp>
          <p:nvCxnSpPr>
            <p:cNvPr id="7" name="Straight Arrow Connector 6">
              <a:extLst>
                <a:ext uri="{FF2B5EF4-FFF2-40B4-BE49-F238E27FC236}">
                  <a16:creationId xmlns:a16="http://schemas.microsoft.com/office/drawing/2014/main" id="{354F66E9-AAB7-9B3E-72B2-EB2D7CF44FE8}"/>
                </a:ext>
              </a:extLst>
            </p:cNvPr>
            <p:cNvCxnSpPr/>
            <p:nvPr/>
          </p:nvCxnSpPr>
          <p:spPr>
            <a:xfrm>
              <a:off x="7145320" y="2881912"/>
              <a:ext cx="1622761" cy="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BE0C92AF-3DAC-C030-7416-621F9EFDA43E}"/>
              </a:ext>
            </a:extLst>
          </p:cNvPr>
          <p:cNvSpPr txBox="1"/>
          <p:nvPr/>
        </p:nvSpPr>
        <p:spPr>
          <a:xfrm>
            <a:off x="5469147" y="107335"/>
            <a:ext cx="6512943" cy="523220"/>
          </a:xfrm>
          <a:prstGeom prst="rect">
            <a:avLst/>
          </a:prstGeom>
          <a:noFill/>
        </p:spPr>
        <p:txBody>
          <a:bodyPr wrap="square" rtlCol="0">
            <a:spAutoFit/>
          </a:bodyPr>
          <a:lstStyle/>
          <a:p>
            <a:pPr algn="r"/>
            <a:r>
              <a:rPr lang="en-US" sz="2800" b="1" dirty="0">
                <a:solidFill>
                  <a:schemeClr val="accent1">
                    <a:lumMod val="50000"/>
                  </a:schemeClr>
                </a:solidFill>
                <a:latin typeface="Arial" panose="020B0604020202020204" pitchFamily="34" charset="0"/>
                <a:cs typeface="Arial" panose="020B0604020202020204" pitchFamily="34" charset="0"/>
              </a:rPr>
              <a:t>TED-C Designs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73FDB4-D7CE-89B2-01CE-6D340B5E2433}"/>
              </a:ext>
            </a:extLst>
          </p:cNvPr>
          <p:cNvSpPr txBox="1"/>
          <p:nvPr/>
        </p:nvSpPr>
        <p:spPr>
          <a:xfrm>
            <a:off x="5469147" y="107335"/>
            <a:ext cx="6512943" cy="523220"/>
          </a:xfrm>
          <a:prstGeom prst="rect">
            <a:avLst/>
          </a:prstGeom>
          <a:noFill/>
        </p:spPr>
        <p:txBody>
          <a:bodyPr wrap="square" rtlCol="0">
            <a:spAutoFit/>
          </a:bodyPr>
          <a:lstStyle/>
          <a:p>
            <a:pPr algn="r"/>
            <a:r>
              <a:rPr lang="en-US" sz="2800" b="1" dirty="0">
                <a:solidFill>
                  <a:schemeClr val="accent1">
                    <a:lumMod val="50000"/>
                  </a:schemeClr>
                </a:solidFill>
                <a:latin typeface="Arial" panose="020B0604020202020204" pitchFamily="34" charset="0"/>
                <a:cs typeface="Arial" panose="020B0604020202020204" pitchFamily="34" charset="0"/>
              </a:rPr>
              <a:t>TED-C Overlayed on Template</a:t>
            </a:r>
          </a:p>
        </p:txBody>
      </p:sp>
      <p:pic>
        <p:nvPicPr>
          <p:cNvPr id="15363" name="Picture 1" descr="A picture containing text, receipt&#10;&#10;Description automatically generated">
            <a:extLst>
              <a:ext uri="{FF2B5EF4-FFF2-40B4-BE49-F238E27FC236}">
                <a16:creationId xmlns:a16="http://schemas.microsoft.com/office/drawing/2014/main" id="{A39AFE04-7B00-21A3-E663-FF52809673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2688" y="1245250"/>
            <a:ext cx="6634717" cy="5226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F27DD2F-12F5-3FAE-DF6D-6ECC138AA9CE}"/>
              </a:ext>
            </a:extLst>
          </p:cNvPr>
          <p:cNvSpPr/>
          <p:nvPr/>
        </p:nvSpPr>
        <p:spPr>
          <a:xfrm>
            <a:off x="6424115" y="3630476"/>
            <a:ext cx="714993" cy="290445"/>
          </a:xfrm>
          <a:prstGeom prst="rect">
            <a:avLst/>
          </a:prstGeom>
          <a:solidFill>
            <a:srgbClr val="DDD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endParaRPr>
          </a:p>
        </p:txBody>
      </p:sp>
      <p:sp>
        <p:nvSpPr>
          <p:cNvPr id="3" name="Rectangle 2">
            <a:extLst>
              <a:ext uri="{FF2B5EF4-FFF2-40B4-BE49-F238E27FC236}">
                <a16:creationId xmlns:a16="http://schemas.microsoft.com/office/drawing/2014/main" id="{E049C46C-563A-47A0-BA68-F50AD9711EDF}"/>
              </a:ext>
            </a:extLst>
          </p:cNvPr>
          <p:cNvSpPr/>
          <p:nvPr/>
        </p:nvSpPr>
        <p:spPr>
          <a:xfrm>
            <a:off x="7439519" y="4485161"/>
            <a:ext cx="1353607" cy="290445"/>
          </a:xfrm>
          <a:prstGeom prst="rect">
            <a:avLst/>
          </a:prstGeom>
          <a:solidFill>
            <a:srgbClr val="C5C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diagram&#10;&#10;Description automatically generated">
            <a:extLst>
              <a:ext uri="{FF2B5EF4-FFF2-40B4-BE49-F238E27FC236}">
                <a16:creationId xmlns:a16="http://schemas.microsoft.com/office/drawing/2014/main" id="{5F9F209B-048F-263A-DB17-8DBE51D1B0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461" t="2545" r="12693" b="7993"/>
          <a:stretch/>
        </p:blipFill>
        <p:spPr>
          <a:xfrm rot="5400000">
            <a:off x="3823043" y="243741"/>
            <a:ext cx="4545912" cy="7056329"/>
          </a:xfrm>
          <a:prstGeom prst="rect">
            <a:avLst/>
          </a:prstGeom>
        </p:spPr>
      </p:pic>
      <p:sp>
        <p:nvSpPr>
          <p:cNvPr id="8" name="Rectangle 7">
            <a:extLst>
              <a:ext uri="{FF2B5EF4-FFF2-40B4-BE49-F238E27FC236}">
                <a16:creationId xmlns:a16="http://schemas.microsoft.com/office/drawing/2014/main" id="{9B48F9CE-69F0-969A-0025-F03C3A84B2F7}"/>
              </a:ext>
            </a:extLst>
          </p:cNvPr>
          <p:cNvSpPr/>
          <p:nvPr/>
        </p:nvSpPr>
        <p:spPr>
          <a:xfrm>
            <a:off x="5346325" y="2560016"/>
            <a:ext cx="1132115" cy="535912"/>
          </a:xfrm>
          <a:prstGeom prst="rect">
            <a:avLst/>
          </a:prstGeom>
          <a:solidFill>
            <a:srgbClr val="1B2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endParaRPr>
          </a:p>
        </p:txBody>
      </p:sp>
      <p:sp>
        <p:nvSpPr>
          <p:cNvPr id="10" name="Rectangle 9">
            <a:extLst>
              <a:ext uri="{FF2B5EF4-FFF2-40B4-BE49-F238E27FC236}">
                <a16:creationId xmlns:a16="http://schemas.microsoft.com/office/drawing/2014/main" id="{0860A8E9-73C0-2990-41BF-F8DD660437D4}"/>
              </a:ext>
            </a:extLst>
          </p:cNvPr>
          <p:cNvSpPr/>
          <p:nvPr/>
        </p:nvSpPr>
        <p:spPr>
          <a:xfrm>
            <a:off x="7892850" y="5216095"/>
            <a:ext cx="1313956" cy="113108"/>
          </a:xfrm>
          <a:prstGeom prst="rect">
            <a:avLst/>
          </a:prstGeom>
          <a:solidFill>
            <a:srgbClr val="030A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endParaRPr>
          </a:p>
        </p:txBody>
      </p:sp>
      <p:sp>
        <p:nvSpPr>
          <p:cNvPr id="9" name="Rectangle 8">
            <a:extLst>
              <a:ext uri="{FF2B5EF4-FFF2-40B4-BE49-F238E27FC236}">
                <a16:creationId xmlns:a16="http://schemas.microsoft.com/office/drawing/2014/main" id="{13726E9E-2496-BFAD-BB73-98AF1DDACB3F}"/>
              </a:ext>
            </a:extLst>
          </p:cNvPr>
          <p:cNvSpPr/>
          <p:nvPr/>
        </p:nvSpPr>
        <p:spPr>
          <a:xfrm>
            <a:off x="8697985" y="2882715"/>
            <a:ext cx="602900" cy="113108"/>
          </a:xfrm>
          <a:prstGeom prst="rect">
            <a:avLst/>
          </a:prstGeom>
          <a:solidFill>
            <a:srgbClr val="060D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endParaRPr>
          </a:p>
        </p:txBody>
      </p:sp>
      <p:sp>
        <p:nvSpPr>
          <p:cNvPr id="6" name="TextBox 5">
            <a:extLst>
              <a:ext uri="{FF2B5EF4-FFF2-40B4-BE49-F238E27FC236}">
                <a16:creationId xmlns:a16="http://schemas.microsoft.com/office/drawing/2014/main" id="{BB6C602F-B46D-A1F7-408F-C6031FDB34F2}"/>
              </a:ext>
            </a:extLst>
          </p:cNvPr>
          <p:cNvSpPr txBox="1"/>
          <p:nvPr/>
        </p:nvSpPr>
        <p:spPr>
          <a:xfrm>
            <a:off x="5469147" y="107335"/>
            <a:ext cx="6512943" cy="523220"/>
          </a:xfrm>
          <a:prstGeom prst="rect">
            <a:avLst/>
          </a:prstGeom>
          <a:noFill/>
        </p:spPr>
        <p:txBody>
          <a:bodyPr wrap="square" rtlCol="0">
            <a:spAutoFit/>
          </a:bodyPr>
          <a:lstStyle/>
          <a:p>
            <a:pPr algn="r"/>
            <a:r>
              <a:rPr lang="en-US" sz="2800" b="1" dirty="0">
                <a:solidFill>
                  <a:schemeClr val="accent1">
                    <a:lumMod val="50000"/>
                  </a:schemeClr>
                </a:solidFill>
                <a:latin typeface="Arial" panose="020B0604020202020204" pitchFamily="34" charset="0"/>
                <a:cs typeface="Arial" panose="020B0604020202020204" pitchFamily="34" charset="0"/>
              </a:rPr>
              <a:t>TED-C Overlayed on Template</a:t>
            </a:r>
          </a:p>
        </p:txBody>
      </p:sp>
    </p:spTree>
    <p:extLst>
      <p:ext uri="{BB962C8B-B14F-4D97-AF65-F5344CB8AC3E}">
        <p14:creationId xmlns:p14="http://schemas.microsoft.com/office/powerpoint/2010/main" val="3396802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Diagram&#10;&#10;Description automatically generated">
            <a:extLst>
              <a:ext uri="{FF2B5EF4-FFF2-40B4-BE49-F238E27FC236}">
                <a16:creationId xmlns:a16="http://schemas.microsoft.com/office/drawing/2014/main" id="{56193A42-A502-4326-35FE-B52E1B339F2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816" t="3313" r="16138"/>
          <a:stretch/>
        </p:blipFill>
        <p:spPr>
          <a:xfrm rot="5400000">
            <a:off x="3821991" y="-48706"/>
            <a:ext cx="4582451" cy="7667467"/>
          </a:xfrm>
          <a:prstGeom prst="rect">
            <a:avLst/>
          </a:prstGeom>
        </p:spPr>
      </p:pic>
      <p:sp>
        <p:nvSpPr>
          <p:cNvPr id="4" name="Rectangle 3">
            <a:extLst>
              <a:ext uri="{FF2B5EF4-FFF2-40B4-BE49-F238E27FC236}">
                <a16:creationId xmlns:a16="http://schemas.microsoft.com/office/drawing/2014/main" id="{7149897D-1614-9516-31FD-B6E7662561EF}"/>
              </a:ext>
            </a:extLst>
          </p:cNvPr>
          <p:cNvSpPr/>
          <p:nvPr/>
        </p:nvSpPr>
        <p:spPr>
          <a:xfrm>
            <a:off x="5383515" y="3475615"/>
            <a:ext cx="1092080" cy="410253"/>
          </a:xfrm>
          <a:prstGeom prst="rect">
            <a:avLst/>
          </a:prstGeom>
          <a:solidFill>
            <a:srgbClr val="BE6C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endParaRPr>
          </a:p>
        </p:txBody>
      </p:sp>
      <p:sp>
        <p:nvSpPr>
          <p:cNvPr id="5" name="Rectangle 4">
            <a:extLst>
              <a:ext uri="{FF2B5EF4-FFF2-40B4-BE49-F238E27FC236}">
                <a16:creationId xmlns:a16="http://schemas.microsoft.com/office/drawing/2014/main" id="{54654038-A3B7-05DE-3250-56B70C7A22AE}"/>
              </a:ext>
            </a:extLst>
          </p:cNvPr>
          <p:cNvSpPr/>
          <p:nvPr/>
        </p:nvSpPr>
        <p:spPr>
          <a:xfrm>
            <a:off x="6732530" y="4306771"/>
            <a:ext cx="1524481" cy="519076"/>
          </a:xfrm>
          <a:prstGeom prst="rect">
            <a:avLst/>
          </a:prstGeom>
          <a:solidFill>
            <a:srgbClr val="B3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endParaRPr>
          </a:p>
        </p:txBody>
      </p:sp>
      <p:sp>
        <p:nvSpPr>
          <p:cNvPr id="6" name="Rectangle 5">
            <a:extLst>
              <a:ext uri="{FF2B5EF4-FFF2-40B4-BE49-F238E27FC236}">
                <a16:creationId xmlns:a16="http://schemas.microsoft.com/office/drawing/2014/main" id="{9F9BEBE8-8150-467F-C04D-570492684DCF}"/>
              </a:ext>
            </a:extLst>
          </p:cNvPr>
          <p:cNvSpPr/>
          <p:nvPr/>
        </p:nvSpPr>
        <p:spPr>
          <a:xfrm>
            <a:off x="7824491" y="3464458"/>
            <a:ext cx="432520" cy="331679"/>
          </a:xfrm>
          <a:prstGeom prst="rect">
            <a:avLst/>
          </a:prstGeom>
          <a:solidFill>
            <a:srgbClr val="A55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endParaRPr>
          </a:p>
        </p:txBody>
      </p:sp>
      <p:sp>
        <p:nvSpPr>
          <p:cNvPr id="11" name="Rectangle 10">
            <a:extLst>
              <a:ext uri="{FF2B5EF4-FFF2-40B4-BE49-F238E27FC236}">
                <a16:creationId xmlns:a16="http://schemas.microsoft.com/office/drawing/2014/main" id="{368B7F5B-E128-C1B4-1E39-5B042CE60F19}"/>
              </a:ext>
            </a:extLst>
          </p:cNvPr>
          <p:cNvSpPr/>
          <p:nvPr/>
        </p:nvSpPr>
        <p:spPr>
          <a:xfrm>
            <a:off x="9180492" y="3730388"/>
            <a:ext cx="375584" cy="71360"/>
          </a:xfrm>
          <a:prstGeom prst="rect">
            <a:avLst/>
          </a:prstGeom>
          <a:solidFill>
            <a:srgbClr val="884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endParaRPr>
          </a:p>
        </p:txBody>
      </p:sp>
      <p:sp>
        <p:nvSpPr>
          <p:cNvPr id="14" name="Rectangle 13">
            <a:extLst>
              <a:ext uri="{FF2B5EF4-FFF2-40B4-BE49-F238E27FC236}">
                <a16:creationId xmlns:a16="http://schemas.microsoft.com/office/drawing/2014/main" id="{AC951956-5804-E9D7-B7ED-0D6E880D8161}"/>
              </a:ext>
            </a:extLst>
          </p:cNvPr>
          <p:cNvSpPr/>
          <p:nvPr/>
        </p:nvSpPr>
        <p:spPr>
          <a:xfrm>
            <a:off x="8695109" y="4364979"/>
            <a:ext cx="797668" cy="237963"/>
          </a:xfrm>
          <a:prstGeom prst="rect">
            <a:avLst/>
          </a:prstGeom>
          <a:solidFill>
            <a:srgbClr val="8C4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endParaRPr>
          </a:p>
        </p:txBody>
      </p:sp>
      <p:sp>
        <p:nvSpPr>
          <p:cNvPr id="8" name="TextBox 7">
            <a:extLst>
              <a:ext uri="{FF2B5EF4-FFF2-40B4-BE49-F238E27FC236}">
                <a16:creationId xmlns:a16="http://schemas.microsoft.com/office/drawing/2014/main" id="{9000D3A1-124D-42E4-CAA2-4BB0755DD81D}"/>
              </a:ext>
            </a:extLst>
          </p:cNvPr>
          <p:cNvSpPr txBox="1"/>
          <p:nvPr/>
        </p:nvSpPr>
        <p:spPr>
          <a:xfrm>
            <a:off x="5469147" y="107335"/>
            <a:ext cx="6512943" cy="523220"/>
          </a:xfrm>
          <a:prstGeom prst="rect">
            <a:avLst/>
          </a:prstGeom>
          <a:noFill/>
        </p:spPr>
        <p:txBody>
          <a:bodyPr wrap="square" rtlCol="0">
            <a:spAutoFit/>
          </a:bodyPr>
          <a:lstStyle/>
          <a:p>
            <a:pPr algn="r"/>
            <a:r>
              <a:rPr lang="en-US" sz="2800" b="1" dirty="0">
                <a:solidFill>
                  <a:schemeClr val="accent1">
                    <a:lumMod val="50000"/>
                  </a:schemeClr>
                </a:solidFill>
                <a:latin typeface="Arial" panose="020B0604020202020204" pitchFamily="34" charset="0"/>
                <a:cs typeface="Arial" panose="020B0604020202020204" pitchFamily="34" charset="0"/>
              </a:rPr>
              <a:t>TED-C Overlayed on Template</a:t>
            </a:r>
          </a:p>
        </p:txBody>
      </p:sp>
    </p:spTree>
    <p:extLst>
      <p:ext uri="{BB962C8B-B14F-4D97-AF65-F5344CB8AC3E}">
        <p14:creationId xmlns:p14="http://schemas.microsoft.com/office/powerpoint/2010/main" val="2350849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EF2ABE1-86BA-3209-F6FC-F5CD469C1A0F}"/>
              </a:ext>
            </a:extLst>
          </p:cNvPr>
          <p:cNvSpPr>
            <a:spLocks noGrp="1"/>
          </p:cNvSpPr>
          <p:nvPr>
            <p:ph idx="1"/>
          </p:nvPr>
        </p:nvSpPr>
        <p:spPr>
          <a:xfrm>
            <a:off x="304800" y="1352811"/>
            <a:ext cx="11577235" cy="4536715"/>
          </a:xfrm>
        </p:spPr>
        <p:txBody>
          <a:bodyPr>
            <a:normAutofit fontScale="92500" lnSpcReduction="10000"/>
          </a:bodyPr>
          <a:lstStyle/>
          <a:p>
            <a:pPr marL="0" indent="0">
              <a:buClrTx/>
              <a:buNone/>
            </a:pPr>
            <a:r>
              <a:rPr lang="en-US" sz="2267" b="1" i="1" dirty="0">
                <a:solidFill>
                  <a:srgbClr val="1E387C"/>
                </a:solidFill>
              </a:rPr>
              <a:t>Effective February 1, 2023: Pricing &amp; Classification Service Center (PCSC) approval no longer required</a:t>
            </a:r>
          </a:p>
          <a:p>
            <a:pPr marL="609585" lvl="1" indent="-304792">
              <a:buClrTx/>
            </a:pPr>
            <a:r>
              <a:rPr lang="en-US" sz="2000" dirty="0">
                <a:solidFill>
                  <a:srgbClr val="1E387C"/>
                </a:solidFill>
              </a:rPr>
              <a:t>Contact a Mailpiece Design Analyst (MDA) for design review as needed (</a:t>
            </a:r>
            <a:r>
              <a:rPr lang="en-US" sz="2000" dirty="0">
                <a:solidFill>
                  <a:srgbClr val="0000FF"/>
                </a:solidFill>
                <a:hlinkClick r:id="rId3">
                  <a:extLst>
                    <a:ext uri="{A12FA001-AC4F-418D-AE19-62706E023703}">
                      <ahyp:hlinkClr xmlns:ahyp="http://schemas.microsoft.com/office/drawing/2018/hyperlinkcolor" val="tx"/>
                    </a:ext>
                  </a:extLst>
                </a:hlinkClick>
              </a:rPr>
              <a:t>MDA@usps.gov</a:t>
            </a:r>
            <a:r>
              <a:rPr lang="en-US" sz="2000" dirty="0">
                <a:solidFill>
                  <a:srgbClr val="1E387C"/>
                </a:solidFill>
              </a:rPr>
              <a:t>) </a:t>
            </a:r>
          </a:p>
          <a:p>
            <a:pPr marL="609585" lvl="1" indent="-304792">
              <a:buClrTx/>
            </a:pPr>
            <a:r>
              <a:rPr lang="en-US" sz="2000" dirty="0">
                <a:solidFill>
                  <a:srgbClr val="1E387C"/>
                </a:solidFill>
              </a:rPr>
              <a:t>Communication via Industry Alert week of January 22</a:t>
            </a:r>
            <a:r>
              <a:rPr lang="en-US" sz="2000" baseline="30000" dirty="0">
                <a:solidFill>
                  <a:srgbClr val="1E387C"/>
                </a:solidFill>
              </a:rPr>
              <a:t>nd</a:t>
            </a:r>
            <a:r>
              <a:rPr lang="en-US" sz="2000" dirty="0">
                <a:solidFill>
                  <a:srgbClr val="1E387C"/>
                </a:solidFill>
              </a:rPr>
              <a:t> (updated March 3</a:t>
            </a:r>
            <a:r>
              <a:rPr lang="en-US" sz="2000" baseline="30000" dirty="0">
                <a:solidFill>
                  <a:srgbClr val="1E387C"/>
                </a:solidFill>
              </a:rPr>
              <a:t>rd</a:t>
            </a:r>
            <a:r>
              <a:rPr lang="en-US" sz="2000" dirty="0">
                <a:solidFill>
                  <a:srgbClr val="1E387C"/>
                </a:solidFill>
              </a:rPr>
              <a:t>)</a:t>
            </a:r>
          </a:p>
          <a:p>
            <a:pPr marL="914377" lvl="2" indent="-304792">
              <a:buClr>
                <a:srgbClr val="000000"/>
              </a:buClr>
            </a:pPr>
            <a:r>
              <a:rPr lang="en-US" sz="1733" dirty="0">
                <a:solidFill>
                  <a:srgbClr val="0000FF"/>
                </a:solidFill>
                <a:hlinkClick r:id="rId4">
                  <a:extLst>
                    <a:ext uri="{A12FA001-AC4F-418D-AE19-62706E023703}">
                      <ahyp:hlinkClr xmlns:ahyp="http://schemas.microsoft.com/office/drawing/2018/hyperlinkcolor" val="tx"/>
                    </a:ext>
                  </a:extLst>
                </a:hlinkClick>
              </a:rPr>
              <a:t>https://postalpro.usps.com/node/11906 </a:t>
            </a:r>
            <a:br>
              <a:rPr lang="en-US" sz="1733" dirty="0">
                <a:solidFill>
                  <a:srgbClr val="1E387C"/>
                </a:solidFill>
              </a:rPr>
            </a:br>
            <a:endParaRPr lang="en-US" sz="1733" dirty="0">
              <a:solidFill>
                <a:srgbClr val="1E387C"/>
              </a:solidFill>
            </a:endParaRPr>
          </a:p>
          <a:p>
            <a:pPr marL="0" lvl="1" indent="0">
              <a:buClrTx/>
              <a:buNone/>
            </a:pPr>
            <a:r>
              <a:rPr lang="en-US" sz="2267" b="1" dirty="0">
                <a:solidFill>
                  <a:srgbClr val="1E387C"/>
                </a:solidFill>
              </a:rPr>
              <a:t>TED-C Resources</a:t>
            </a:r>
            <a:r>
              <a:rPr lang="en-US" sz="2267" dirty="0">
                <a:solidFill>
                  <a:srgbClr val="1E387C"/>
                </a:solidFill>
              </a:rPr>
              <a:t>:</a:t>
            </a:r>
          </a:p>
          <a:p>
            <a:pPr lvl="1">
              <a:spcAft>
                <a:spcPts val="800"/>
              </a:spcAft>
              <a:buClrTx/>
            </a:pPr>
            <a:r>
              <a:rPr lang="en-US" sz="2000" dirty="0">
                <a:solidFill>
                  <a:srgbClr val="1E387C"/>
                </a:solidFill>
              </a:rPr>
              <a:t>Postal Pro: Type in the search box “TED-C”</a:t>
            </a:r>
          </a:p>
          <a:p>
            <a:pPr marL="914377" lvl="2" indent="-304792">
              <a:spcAft>
                <a:spcPts val="800"/>
              </a:spcAft>
              <a:buClrTx/>
            </a:pPr>
            <a:r>
              <a:rPr lang="en-US" dirty="0">
                <a:solidFill>
                  <a:srgbClr val="1E387C"/>
                </a:solidFill>
              </a:rPr>
              <a:t>The first link will be the Letter Mail TED-C Template (</a:t>
            </a:r>
            <a:r>
              <a:rPr lang="en-US" dirty="0">
                <a:solidFill>
                  <a:srgbClr val="0000FF"/>
                </a:solidFill>
                <a:hlinkClick r:id="rId5">
                  <a:extLst>
                    <a:ext uri="{A12FA001-AC4F-418D-AE19-62706E023703}">
                      <ahyp:hlinkClr xmlns:ahyp="http://schemas.microsoft.com/office/drawing/2018/hyperlinkcolor" val="tx"/>
                    </a:ext>
                  </a:extLst>
                </a:hlinkClick>
              </a:rPr>
              <a:t>https://postalpro.usps.com/alternative_designs/ted_c_template</a:t>
            </a:r>
            <a:r>
              <a:rPr lang="en-US" dirty="0">
                <a:solidFill>
                  <a:srgbClr val="1E387C"/>
                </a:solidFill>
              </a:rPr>
              <a:t>)</a:t>
            </a:r>
          </a:p>
          <a:p>
            <a:pPr marL="914377" lvl="2" indent="-304792">
              <a:spcAft>
                <a:spcPts val="800"/>
              </a:spcAft>
              <a:buClrTx/>
            </a:pPr>
            <a:r>
              <a:rPr lang="en-US" dirty="0">
                <a:solidFill>
                  <a:srgbClr val="1E387C"/>
                </a:solidFill>
              </a:rPr>
              <a:t>The second link will be the TED-C Process for Eligibility (</a:t>
            </a:r>
            <a:r>
              <a:rPr lang="en-US" dirty="0">
                <a:solidFill>
                  <a:srgbClr val="0000FF"/>
                </a:solidFill>
                <a:hlinkClick r:id="rId6">
                  <a:extLst>
                    <a:ext uri="{A12FA001-AC4F-418D-AE19-62706E023703}">
                      <ahyp:hlinkClr xmlns:ahyp="http://schemas.microsoft.com/office/drawing/2018/hyperlinkcolor" val="tx"/>
                    </a:ext>
                  </a:extLst>
                </a:hlinkClick>
              </a:rPr>
              <a:t>https://postalpro.usps.com/alternative_designs/ted_c_process</a:t>
            </a:r>
            <a:r>
              <a:rPr lang="en-US" dirty="0">
                <a:solidFill>
                  <a:srgbClr val="1E387C"/>
                </a:solidFill>
              </a:rPr>
              <a:t>)</a:t>
            </a:r>
          </a:p>
          <a:p>
            <a:pPr marL="609585" lvl="1" indent="-304792">
              <a:spcAft>
                <a:spcPts val="800"/>
              </a:spcAft>
              <a:buClrTx/>
            </a:pPr>
            <a:r>
              <a:rPr lang="en-US" sz="2000" i="1" dirty="0">
                <a:solidFill>
                  <a:srgbClr val="1E387C"/>
                </a:solidFill>
              </a:rPr>
              <a:t>Domestic Mail Manual </a:t>
            </a:r>
            <a:r>
              <a:rPr lang="en-US" sz="2000" dirty="0">
                <a:solidFill>
                  <a:srgbClr val="0000FF"/>
                </a:solidFill>
                <a:hlinkClick r:id="rId7">
                  <a:extLst>
                    <a:ext uri="{A12FA001-AC4F-418D-AE19-62706E023703}">
                      <ahyp:hlinkClr xmlns:ahyp="http://schemas.microsoft.com/office/drawing/2018/hyperlinkcolor" val="tx"/>
                    </a:ext>
                  </a:extLst>
                </a:hlinkClick>
              </a:rPr>
              <a:t>201.3.3</a:t>
            </a:r>
            <a:endParaRPr lang="en-US" sz="2000" dirty="0">
              <a:solidFill>
                <a:srgbClr val="0000FF"/>
              </a:solidFill>
            </a:endParaRPr>
          </a:p>
          <a:p>
            <a:pPr marL="609585" lvl="1" indent="-304792">
              <a:spcAft>
                <a:spcPts val="800"/>
              </a:spcAft>
              <a:buClr>
                <a:srgbClr val="000000"/>
              </a:buClr>
            </a:pPr>
            <a:r>
              <a:rPr lang="en-US" sz="2000" dirty="0">
                <a:solidFill>
                  <a:srgbClr val="0000FF"/>
                </a:solidFill>
                <a:hlinkClick r:id="rId3">
                  <a:extLst>
                    <a:ext uri="{A12FA001-AC4F-418D-AE19-62706E023703}">
                      <ahyp:hlinkClr xmlns:ahyp="http://schemas.microsoft.com/office/drawing/2018/hyperlinkcolor" val="tx"/>
                    </a:ext>
                  </a:extLst>
                </a:hlinkClick>
              </a:rPr>
              <a:t>MDA@usps.gov</a:t>
            </a:r>
            <a:r>
              <a:rPr lang="en-US" sz="2000" dirty="0">
                <a:solidFill>
                  <a:srgbClr val="0000FF"/>
                </a:solidFill>
              </a:rPr>
              <a:t> </a:t>
            </a:r>
            <a:r>
              <a:rPr lang="en-US" sz="2000" dirty="0">
                <a:solidFill>
                  <a:srgbClr val="1E387C"/>
                </a:solidFill>
              </a:rPr>
              <a:t>for design review if needed</a:t>
            </a:r>
          </a:p>
          <a:p>
            <a:pPr lvl="1">
              <a:spcAft>
                <a:spcPts val="800"/>
              </a:spcAft>
            </a:pPr>
            <a:endParaRPr lang="en-US" dirty="0">
              <a:solidFill>
                <a:srgbClr val="1E387C"/>
              </a:solidFill>
            </a:endParaRPr>
          </a:p>
          <a:p>
            <a:pPr lvl="1">
              <a:spcAft>
                <a:spcPts val="800"/>
              </a:spcAft>
            </a:pPr>
            <a:endParaRPr lang="en-US" dirty="0">
              <a:solidFill>
                <a:srgbClr val="1E387C"/>
              </a:solidFill>
            </a:endParaRPr>
          </a:p>
          <a:p>
            <a:pPr lvl="1">
              <a:spcAft>
                <a:spcPts val="800"/>
              </a:spcAft>
            </a:pPr>
            <a:endParaRPr lang="en-US" dirty="0">
              <a:solidFill>
                <a:srgbClr val="1E387C"/>
              </a:solidFill>
            </a:endParaRPr>
          </a:p>
        </p:txBody>
      </p:sp>
      <p:sp>
        <p:nvSpPr>
          <p:cNvPr id="2" name="TextBox 1">
            <a:extLst>
              <a:ext uri="{FF2B5EF4-FFF2-40B4-BE49-F238E27FC236}">
                <a16:creationId xmlns:a16="http://schemas.microsoft.com/office/drawing/2014/main" id="{C00D107D-F446-C839-F76D-5979E6B11E26}"/>
              </a:ext>
            </a:extLst>
          </p:cNvPr>
          <p:cNvSpPr txBox="1"/>
          <p:nvPr/>
        </p:nvSpPr>
        <p:spPr>
          <a:xfrm>
            <a:off x="4369981" y="107335"/>
            <a:ext cx="7612109" cy="523220"/>
          </a:xfrm>
          <a:prstGeom prst="rect">
            <a:avLst/>
          </a:prstGeom>
          <a:noFill/>
        </p:spPr>
        <p:txBody>
          <a:bodyPr wrap="square" rtlCol="0">
            <a:spAutoFit/>
          </a:bodyPr>
          <a:lstStyle/>
          <a:p>
            <a:pPr algn="r"/>
            <a:r>
              <a:rPr lang="en-US" sz="2800" b="1" dirty="0">
                <a:solidFill>
                  <a:schemeClr val="accent1">
                    <a:lumMod val="50000"/>
                  </a:schemeClr>
                </a:solidFill>
                <a:latin typeface="Arial" panose="020B0604020202020204" pitchFamily="34" charset="0"/>
                <a:cs typeface="Arial" panose="020B0604020202020204" pitchFamily="34" charset="0"/>
              </a:rPr>
              <a:t>Trailing Edge Die-Cut Process Update</a:t>
            </a:r>
          </a:p>
        </p:txBody>
      </p:sp>
    </p:spTree>
    <p:extLst>
      <p:ext uri="{BB962C8B-B14F-4D97-AF65-F5344CB8AC3E}">
        <p14:creationId xmlns:p14="http://schemas.microsoft.com/office/powerpoint/2010/main" val="410982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ext&#10;&#10;Description automatically generated">
            <a:extLst>
              <a:ext uri="{FF2B5EF4-FFF2-40B4-BE49-F238E27FC236}">
                <a16:creationId xmlns:a16="http://schemas.microsoft.com/office/drawing/2014/main" id="{B223EC55-5003-DE78-2927-577C43C96F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79" t="16385" r="8901" b="13968"/>
          <a:stretch/>
        </p:blipFill>
        <p:spPr>
          <a:xfrm rot="10800000">
            <a:off x="2881091" y="1500324"/>
            <a:ext cx="7762099" cy="4686178"/>
          </a:xfrm>
          <a:prstGeom prst="rect">
            <a:avLst/>
          </a:prstGeom>
        </p:spPr>
      </p:pic>
      <p:sp>
        <p:nvSpPr>
          <p:cNvPr id="9" name="Rectangle 8">
            <a:extLst>
              <a:ext uri="{FF2B5EF4-FFF2-40B4-BE49-F238E27FC236}">
                <a16:creationId xmlns:a16="http://schemas.microsoft.com/office/drawing/2014/main" id="{3E121303-A3FF-5467-ACFD-3CFFB425EAEA}"/>
              </a:ext>
            </a:extLst>
          </p:cNvPr>
          <p:cNvSpPr/>
          <p:nvPr/>
        </p:nvSpPr>
        <p:spPr>
          <a:xfrm flipV="1">
            <a:off x="9831902" y="2142551"/>
            <a:ext cx="651803" cy="144799"/>
          </a:xfrm>
          <a:prstGeom prst="rect">
            <a:avLst/>
          </a:prstGeom>
          <a:solidFill>
            <a:srgbClr val="1A2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endParaRPr>
          </a:p>
        </p:txBody>
      </p:sp>
      <p:sp>
        <p:nvSpPr>
          <p:cNvPr id="10" name="Rectangle 9">
            <a:extLst>
              <a:ext uri="{FF2B5EF4-FFF2-40B4-BE49-F238E27FC236}">
                <a16:creationId xmlns:a16="http://schemas.microsoft.com/office/drawing/2014/main" id="{66D0E5F8-A327-234C-709F-57F078BEAEF1}"/>
              </a:ext>
            </a:extLst>
          </p:cNvPr>
          <p:cNvSpPr/>
          <p:nvPr/>
        </p:nvSpPr>
        <p:spPr>
          <a:xfrm>
            <a:off x="7128931" y="3119138"/>
            <a:ext cx="2003820" cy="619723"/>
          </a:xfrm>
          <a:prstGeom prst="rect">
            <a:avLst/>
          </a:prstGeom>
          <a:solidFill>
            <a:srgbClr val="D3D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endParaRPr>
          </a:p>
        </p:txBody>
      </p:sp>
      <p:sp>
        <p:nvSpPr>
          <p:cNvPr id="8" name="Rectangle 7">
            <a:extLst>
              <a:ext uri="{FF2B5EF4-FFF2-40B4-BE49-F238E27FC236}">
                <a16:creationId xmlns:a16="http://schemas.microsoft.com/office/drawing/2014/main" id="{69BBE349-81E4-C38C-6DD7-E16CE11BBCB0}"/>
              </a:ext>
            </a:extLst>
          </p:cNvPr>
          <p:cNvSpPr/>
          <p:nvPr/>
        </p:nvSpPr>
        <p:spPr>
          <a:xfrm>
            <a:off x="3534587" y="1743740"/>
            <a:ext cx="2355849" cy="575510"/>
          </a:xfrm>
          <a:prstGeom prst="rect">
            <a:avLst/>
          </a:prstGeom>
          <a:solidFill>
            <a:srgbClr val="495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endParaRPr>
          </a:p>
        </p:txBody>
      </p:sp>
      <p:sp>
        <p:nvSpPr>
          <p:cNvPr id="7" name="TextBox 6">
            <a:extLst>
              <a:ext uri="{FF2B5EF4-FFF2-40B4-BE49-F238E27FC236}">
                <a16:creationId xmlns:a16="http://schemas.microsoft.com/office/drawing/2014/main" id="{5EA7B8BB-C6FC-C3E7-6A66-1E5A02097A13}"/>
              </a:ext>
            </a:extLst>
          </p:cNvPr>
          <p:cNvSpPr txBox="1"/>
          <p:nvPr/>
        </p:nvSpPr>
        <p:spPr>
          <a:xfrm>
            <a:off x="5469147" y="107335"/>
            <a:ext cx="6512943" cy="523220"/>
          </a:xfrm>
          <a:prstGeom prst="rect">
            <a:avLst/>
          </a:prstGeom>
          <a:noFill/>
        </p:spPr>
        <p:txBody>
          <a:bodyPr wrap="square" rtlCol="0">
            <a:spAutoFit/>
          </a:bodyPr>
          <a:lstStyle/>
          <a:p>
            <a:pPr algn="r"/>
            <a:r>
              <a:rPr lang="en-US" sz="2800" b="1" dirty="0">
                <a:solidFill>
                  <a:schemeClr val="accent1">
                    <a:lumMod val="50000"/>
                  </a:schemeClr>
                </a:solidFill>
                <a:latin typeface="Arial" panose="020B0604020202020204" pitchFamily="34" charset="0"/>
                <a:cs typeface="Arial" panose="020B0604020202020204" pitchFamily="34" charset="0"/>
              </a:rPr>
              <a:t>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7DB5A4-E244-C51D-2310-0C53CCAB7A91}"/>
              </a:ext>
            </a:extLst>
          </p:cNvPr>
          <p:cNvSpPr>
            <a:spLocks noGrp="1"/>
          </p:cNvSpPr>
          <p:nvPr>
            <p:ph idx="1"/>
          </p:nvPr>
        </p:nvSpPr>
        <p:spPr>
          <a:xfrm>
            <a:off x="307383" y="1234402"/>
            <a:ext cx="11577235" cy="1428053"/>
          </a:xfrm>
        </p:spPr>
        <p:txBody>
          <a:bodyPr/>
          <a:lstStyle/>
          <a:p>
            <a:pPr marL="0" indent="0" algn="ctr">
              <a:buNone/>
            </a:pPr>
            <a:r>
              <a:rPr lang="en-US" sz="3200" dirty="0">
                <a:solidFill>
                  <a:srgbClr val="1E387C"/>
                </a:solidFill>
              </a:rPr>
              <a:t>TED-C </a:t>
            </a:r>
            <a:r>
              <a:rPr lang="en-US" sz="3733" dirty="0">
                <a:solidFill>
                  <a:srgbClr val="1E387C"/>
                </a:solidFill>
              </a:rPr>
              <a:t>≠</a:t>
            </a:r>
            <a:r>
              <a:rPr lang="en-US" sz="3200" dirty="0">
                <a:solidFill>
                  <a:srgbClr val="1E387C"/>
                </a:solidFill>
              </a:rPr>
              <a:t> Ted Cruz or Ted Cassidy or Ted Chiang</a:t>
            </a:r>
          </a:p>
          <a:p>
            <a:pPr marL="0" indent="0" algn="ctr">
              <a:buNone/>
            </a:pPr>
            <a:r>
              <a:rPr lang="en-US" sz="3200" b="1" dirty="0">
                <a:solidFill>
                  <a:srgbClr val="1E387C"/>
                </a:solidFill>
              </a:rPr>
              <a:t>TED-C = </a:t>
            </a:r>
            <a:r>
              <a:rPr lang="en-US" sz="3200" b="1" u="sng" dirty="0">
                <a:solidFill>
                  <a:srgbClr val="1E387C"/>
                </a:solidFill>
              </a:rPr>
              <a:t>Trailing Edge Die-Cut</a:t>
            </a:r>
          </a:p>
          <a:p>
            <a:pPr marL="0" indent="0">
              <a:buNone/>
            </a:pPr>
            <a:endParaRPr lang="en-US" dirty="0">
              <a:solidFill>
                <a:srgbClr val="1E387C"/>
              </a:solidFill>
            </a:endParaRPr>
          </a:p>
        </p:txBody>
      </p:sp>
      <p:pic>
        <p:nvPicPr>
          <p:cNvPr id="5" name="Picture 4" descr="Text, letter&#10;&#10;Description automatically generated">
            <a:extLst>
              <a:ext uri="{FF2B5EF4-FFF2-40B4-BE49-F238E27FC236}">
                <a16:creationId xmlns:a16="http://schemas.microsoft.com/office/drawing/2014/main" id="{4AAED0C2-9885-81FB-8603-2A5BC9829E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61" t="1746" r="29148" b="4435"/>
          <a:stretch/>
        </p:blipFill>
        <p:spPr>
          <a:xfrm rot="16200000">
            <a:off x="8246302" y="1904870"/>
            <a:ext cx="2111597" cy="5159857"/>
          </a:xfrm>
          <a:prstGeom prst="rect">
            <a:avLst/>
          </a:prstGeom>
        </p:spPr>
      </p:pic>
      <p:sp>
        <p:nvSpPr>
          <p:cNvPr id="6" name="TextBox 5">
            <a:extLst>
              <a:ext uri="{FF2B5EF4-FFF2-40B4-BE49-F238E27FC236}">
                <a16:creationId xmlns:a16="http://schemas.microsoft.com/office/drawing/2014/main" id="{E1F1473B-E72B-890A-1DFF-440B7D3C3F5D}"/>
              </a:ext>
            </a:extLst>
          </p:cNvPr>
          <p:cNvSpPr txBox="1"/>
          <p:nvPr/>
        </p:nvSpPr>
        <p:spPr>
          <a:xfrm>
            <a:off x="795585" y="3011940"/>
            <a:ext cx="4947686" cy="3170099"/>
          </a:xfrm>
          <a:prstGeom prst="rect">
            <a:avLst/>
          </a:prstGeom>
          <a:noFill/>
        </p:spPr>
        <p:txBody>
          <a:bodyPr wrap="square" rtlCol="0">
            <a:spAutoFit/>
          </a:bodyPr>
          <a:lstStyle/>
          <a:p>
            <a:pPr defTabSz="1219170">
              <a:spcBef>
                <a:spcPts val="2400"/>
              </a:spcBef>
              <a:buClr>
                <a:srgbClr val="E0542D"/>
              </a:buClr>
              <a:defRPr/>
            </a:pPr>
            <a:r>
              <a:rPr lang="en-US" sz="2000" dirty="0">
                <a:solidFill>
                  <a:srgbClr val="1E387C"/>
                </a:solidFill>
                <a:latin typeface="Arial" panose="020B0604020202020204" pitchFamily="34" charset="0"/>
              </a:rPr>
              <a:t>TED-C mailpieces are letter-size pieces that have a die-cut that extends past the conventional trailing edge of the mailpiece.</a:t>
            </a:r>
          </a:p>
          <a:p>
            <a:pPr defTabSz="1219170">
              <a:spcBef>
                <a:spcPts val="2400"/>
              </a:spcBef>
              <a:buClr>
                <a:srgbClr val="E0542D"/>
              </a:buClr>
              <a:defRPr/>
            </a:pPr>
            <a:r>
              <a:rPr lang="en-US" sz="2000" dirty="0">
                <a:solidFill>
                  <a:srgbClr val="1E387C"/>
                </a:solidFill>
                <a:latin typeface="Arial" panose="020B0604020202020204" pitchFamily="34" charset="0"/>
              </a:rPr>
              <a:t>The USPS and the mailing industry collaborated to create requirements that will allow for the mailing of non-rectangular TED-C letter-size mailpieces at automation letter prices.</a:t>
            </a:r>
          </a:p>
        </p:txBody>
      </p:sp>
      <p:sp>
        <p:nvSpPr>
          <p:cNvPr id="7" name="Rectangle 6">
            <a:extLst>
              <a:ext uri="{FF2B5EF4-FFF2-40B4-BE49-F238E27FC236}">
                <a16:creationId xmlns:a16="http://schemas.microsoft.com/office/drawing/2014/main" id="{5465FA09-2553-32FB-7315-1172A2C1FB65}"/>
              </a:ext>
            </a:extLst>
          </p:cNvPr>
          <p:cNvSpPr/>
          <p:nvPr/>
        </p:nvSpPr>
        <p:spPr>
          <a:xfrm>
            <a:off x="8456206" y="4464563"/>
            <a:ext cx="1608524" cy="604477"/>
          </a:xfrm>
          <a:prstGeom prst="rect">
            <a:avLst/>
          </a:prstGeom>
          <a:solidFill>
            <a:srgbClr val="BCB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endParaRPr>
          </a:p>
        </p:txBody>
      </p:sp>
      <p:sp>
        <p:nvSpPr>
          <p:cNvPr id="8" name="Rectangle 7">
            <a:extLst>
              <a:ext uri="{FF2B5EF4-FFF2-40B4-BE49-F238E27FC236}">
                <a16:creationId xmlns:a16="http://schemas.microsoft.com/office/drawing/2014/main" id="{BD8345C3-940B-D2A3-23E9-E2517527BFF4}"/>
              </a:ext>
            </a:extLst>
          </p:cNvPr>
          <p:cNvSpPr/>
          <p:nvPr/>
        </p:nvSpPr>
        <p:spPr>
          <a:xfrm>
            <a:off x="11090572" y="3782927"/>
            <a:ext cx="440552" cy="184416"/>
          </a:xfrm>
          <a:prstGeom prst="rect">
            <a:avLst/>
          </a:prstGeom>
          <a:solidFill>
            <a:srgbClr val="C8C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endParaRPr>
          </a:p>
        </p:txBody>
      </p:sp>
      <p:sp>
        <p:nvSpPr>
          <p:cNvPr id="9" name="Rectangle 8">
            <a:extLst>
              <a:ext uri="{FF2B5EF4-FFF2-40B4-BE49-F238E27FC236}">
                <a16:creationId xmlns:a16="http://schemas.microsoft.com/office/drawing/2014/main" id="{331A184D-B782-65B6-DB19-A169F081EE3E}"/>
              </a:ext>
            </a:extLst>
          </p:cNvPr>
          <p:cNvSpPr/>
          <p:nvPr/>
        </p:nvSpPr>
        <p:spPr>
          <a:xfrm>
            <a:off x="7151741" y="3587925"/>
            <a:ext cx="889920" cy="258135"/>
          </a:xfrm>
          <a:prstGeom prst="rect">
            <a:avLst/>
          </a:prstGeom>
          <a:solidFill>
            <a:srgbClr val="E7E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endParaRPr>
          </a:p>
        </p:txBody>
      </p:sp>
      <p:cxnSp>
        <p:nvCxnSpPr>
          <p:cNvPr id="19" name="Straight Arrow Connector 18">
            <a:extLst>
              <a:ext uri="{FF2B5EF4-FFF2-40B4-BE49-F238E27FC236}">
                <a16:creationId xmlns:a16="http://schemas.microsoft.com/office/drawing/2014/main" id="{1697D082-8599-1C9B-E5F7-20DAEA84C2FD}"/>
              </a:ext>
            </a:extLst>
          </p:cNvPr>
          <p:cNvCxnSpPr>
            <a:cxnSpLocks/>
          </p:cNvCxnSpPr>
          <p:nvPr/>
        </p:nvCxnSpPr>
        <p:spPr>
          <a:xfrm>
            <a:off x="5369442" y="3846060"/>
            <a:ext cx="1352729" cy="569368"/>
          </a:xfrm>
          <a:prstGeom prst="straightConnector1">
            <a:avLst/>
          </a:prstGeom>
          <a:ln w="57150">
            <a:solidFill>
              <a:srgbClr val="1E387C"/>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3E784BE-6DF8-2849-7270-6F3F873D2731}"/>
              </a:ext>
            </a:extLst>
          </p:cNvPr>
          <p:cNvSpPr txBox="1"/>
          <p:nvPr/>
        </p:nvSpPr>
        <p:spPr>
          <a:xfrm>
            <a:off x="5469147" y="107335"/>
            <a:ext cx="6512943" cy="523220"/>
          </a:xfrm>
          <a:prstGeom prst="rect">
            <a:avLst/>
          </a:prstGeom>
          <a:noFill/>
        </p:spPr>
        <p:txBody>
          <a:bodyPr wrap="square" rtlCol="0">
            <a:spAutoFit/>
          </a:bodyPr>
          <a:lstStyle/>
          <a:p>
            <a:pPr algn="r"/>
            <a:r>
              <a:rPr lang="en-US" sz="2800" b="1" dirty="0">
                <a:solidFill>
                  <a:schemeClr val="accent1">
                    <a:lumMod val="50000"/>
                  </a:schemeClr>
                </a:solidFill>
                <a:latin typeface="Arial" panose="020B0604020202020204" pitchFamily="34" charset="0"/>
                <a:cs typeface="Arial" panose="020B0604020202020204" pitchFamily="34" charset="0"/>
              </a:rPr>
              <a:t>Who or What is TED-C?</a:t>
            </a:r>
          </a:p>
        </p:txBody>
      </p:sp>
    </p:spTree>
    <p:extLst>
      <p:ext uri="{BB962C8B-B14F-4D97-AF65-F5344CB8AC3E}">
        <p14:creationId xmlns:p14="http://schemas.microsoft.com/office/powerpoint/2010/main" val="4000112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28BE18-B8D0-4D7B-3D5C-8B10954161D5}"/>
              </a:ext>
            </a:extLst>
          </p:cNvPr>
          <p:cNvSpPr>
            <a:spLocks noGrp="1"/>
          </p:cNvSpPr>
          <p:nvPr>
            <p:ph idx="1"/>
          </p:nvPr>
        </p:nvSpPr>
        <p:spPr>
          <a:xfrm>
            <a:off x="304800" y="1234295"/>
            <a:ext cx="11577235" cy="3830845"/>
          </a:xfrm>
        </p:spPr>
        <p:txBody>
          <a:bodyPr>
            <a:normAutofit/>
          </a:bodyPr>
          <a:lstStyle/>
          <a:p>
            <a:pPr marL="0" indent="0">
              <a:buNone/>
            </a:pPr>
            <a:r>
              <a:rPr lang="en-US" sz="1867" dirty="0">
                <a:solidFill>
                  <a:srgbClr val="1E387C"/>
                </a:solidFill>
              </a:rPr>
              <a:t>Non-rectangular TED-C mailpieces must meet the following dimensional criteria as determined by USPS Engineering Tests to qualify for automation letter prices: </a:t>
            </a:r>
          </a:p>
        </p:txBody>
      </p:sp>
      <p:sp>
        <p:nvSpPr>
          <p:cNvPr id="4" name="TextBox 3">
            <a:extLst>
              <a:ext uri="{FF2B5EF4-FFF2-40B4-BE49-F238E27FC236}">
                <a16:creationId xmlns:a16="http://schemas.microsoft.com/office/drawing/2014/main" id="{864FAFAB-CFBF-95EC-0CFC-EA0C95A4A1E1}"/>
              </a:ext>
            </a:extLst>
          </p:cNvPr>
          <p:cNvSpPr txBox="1"/>
          <p:nvPr/>
        </p:nvSpPr>
        <p:spPr>
          <a:xfrm>
            <a:off x="304799" y="3732664"/>
            <a:ext cx="11577235" cy="3046988"/>
          </a:xfrm>
          <a:prstGeom prst="rect">
            <a:avLst/>
          </a:prstGeom>
          <a:noFill/>
        </p:spPr>
        <p:txBody>
          <a:bodyPr wrap="square" rtlCol="0">
            <a:spAutoFit/>
          </a:bodyPr>
          <a:lstStyle/>
          <a:p>
            <a:r>
              <a:rPr lang="en-US" sz="1600" b="1" dirty="0">
                <a:solidFill>
                  <a:srgbClr val="1E387C"/>
                </a:solidFill>
                <a:latin typeface="Arial" panose="020B0604020202020204" pitchFamily="34" charset="0"/>
              </a:rPr>
              <a:t>NOTE</a:t>
            </a:r>
            <a:r>
              <a:rPr lang="en-US" sz="1600" dirty="0">
                <a:solidFill>
                  <a:srgbClr val="1E387C"/>
                </a:solidFill>
                <a:latin typeface="Arial" panose="020B0604020202020204" pitchFamily="34" charset="0"/>
              </a:rPr>
              <a:t>: </a:t>
            </a:r>
          </a:p>
          <a:p>
            <a:endParaRPr lang="en-US" sz="1600" dirty="0">
              <a:solidFill>
                <a:srgbClr val="1E387C"/>
              </a:solidFill>
              <a:latin typeface="Arial" panose="020B0604020202020204" pitchFamily="34" charset="0"/>
            </a:endParaRPr>
          </a:p>
          <a:p>
            <a:pPr marL="457189" indent="-457189">
              <a:buFontTx/>
              <a:buAutoNum type="arabicPeriod"/>
            </a:pPr>
            <a:r>
              <a:rPr lang="en-US" sz="1600" dirty="0">
                <a:solidFill>
                  <a:srgbClr val="1E387C"/>
                </a:solidFill>
                <a:highlight>
                  <a:srgbClr val="FFFF00"/>
                </a:highlight>
                <a:latin typeface="Arial" panose="020B0604020202020204" pitchFamily="34" charset="0"/>
              </a:rPr>
              <a:t>Yellow highlights </a:t>
            </a:r>
            <a:r>
              <a:rPr lang="en-US" sz="1600" dirty="0">
                <a:solidFill>
                  <a:srgbClr val="1E387C"/>
                </a:solidFill>
                <a:latin typeface="Arial" panose="020B0604020202020204" pitchFamily="34" charset="0"/>
              </a:rPr>
              <a:t>indicate differences in dimensional criteria from typical enveloped and card type automation letters.</a:t>
            </a:r>
            <a:br>
              <a:rPr lang="en-US" sz="1600" dirty="0">
                <a:solidFill>
                  <a:srgbClr val="1E387C"/>
                </a:solidFill>
                <a:latin typeface="Arial" panose="020B0604020202020204" pitchFamily="34" charset="0"/>
              </a:rPr>
            </a:br>
            <a:endParaRPr lang="en-US" sz="1600" dirty="0">
              <a:solidFill>
                <a:srgbClr val="1E387C"/>
              </a:solidFill>
              <a:latin typeface="Arial" panose="020B0604020202020204" pitchFamily="34" charset="0"/>
            </a:endParaRPr>
          </a:p>
          <a:p>
            <a:pPr marL="457189" indent="-457189">
              <a:buAutoNum type="arabicPeriod"/>
            </a:pPr>
            <a:r>
              <a:rPr lang="en-US" sz="1600" dirty="0">
                <a:solidFill>
                  <a:srgbClr val="1E387C"/>
                </a:solidFill>
                <a:latin typeface="Arial" panose="020B0604020202020204" pitchFamily="34" charset="0"/>
              </a:rPr>
              <a:t>When measuring for minimum length and minimum aspect ratio, </a:t>
            </a:r>
            <a:r>
              <a:rPr lang="en-US" sz="1600" u="sng" dirty="0">
                <a:solidFill>
                  <a:srgbClr val="1E387C"/>
                </a:solidFill>
                <a:latin typeface="Arial" panose="020B0604020202020204" pitchFamily="34" charset="0"/>
              </a:rPr>
              <a:t>you cannot include the die-cut design</a:t>
            </a:r>
            <a:r>
              <a:rPr lang="en-US" sz="1600" dirty="0">
                <a:solidFill>
                  <a:srgbClr val="1E387C"/>
                </a:solidFill>
                <a:latin typeface="Arial" panose="020B0604020202020204" pitchFamily="34" charset="0"/>
              </a:rPr>
              <a:t>. For example, if the piece is 4 ½” in length without the die-cut, and with the die-cut design allows the piece to meet the 5” minimum length, the piece is non-mailable (i.e., the die-cut design must not be used to meet the minimum length of 5”;the minimum length must measure 5” without the die-cut design). </a:t>
            </a:r>
            <a:br>
              <a:rPr lang="en-US" sz="1600" dirty="0">
                <a:solidFill>
                  <a:srgbClr val="1E387C"/>
                </a:solidFill>
                <a:latin typeface="Arial" panose="020B0604020202020204" pitchFamily="34" charset="0"/>
              </a:rPr>
            </a:br>
            <a:endParaRPr lang="en-US" sz="1600" dirty="0">
              <a:solidFill>
                <a:srgbClr val="1E387C"/>
              </a:solidFill>
              <a:latin typeface="Arial" panose="020B0604020202020204" pitchFamily="34" charset="0"/>
            </a:endParaRPr>
          </a:p>
          <a:p>
            <a:pPr marL="457189" indent="-457189">
              <a:buAutoNum type="arabicPeriod"/>
            </a:pPr>
            <a:r>
              <a:rPr lang="en-US" sz="1600" dirty="0">
                <a:solidFill>
                  <a:srgbClr val="1E387C"/>
                </a:solidFill>
                <a:latin typeface="Arial" panose="020B0604020202020204" pitchFamily="34" charset="0"/>
              </a:rPr>
              <a:t>When measuring for maximum length and maximum aspect ratio, </a:t>
            </a:r>
            <a:r>
              <a:rPr lang="en-US" sz="1600" u="sng" dirty="0">
                <a:solidFill>
                  <a:srgbClr val="1E387C"/>
                </a:solidFill>
                <a:latin typeface="Arial" panose="020B0604020202020204" pitchFamily="34" charset="0"/>
              </a:rPr>
              <a:t>the die-cut design must be included</a:t>
            </a:r>
            <a:r>
              <a:rPr lang="en-US" sz="1600" dirty="0">
                <a:solidFill>
                  <a:srgbClr val="1E387C"/>
                </a:solidFill>
                <a:latin typeface="Arial" panose="020B0604020202020204" pitchFamily="34" charset="0"/>
              </a:rPr>
              <a:t>. (i.e., if the piece is 10 1/8” without the die-cut and the die-cut design makes the piece exceed the 10 ½” maximum, the piece is not eligible for automation letter prices). </a:t>
            </a:r>
          </a:p>
        </p:txBody>
      </p:sp>
      <p:sp>
        <p:nvSpPr>
          <p:cNvPr id="5" name="TextBox 4">
            <a:extLst>
              <a:ext uri="{FF2B5EF4-FFF2-40B4-BE49-F238E27FC236}">
                <a16:creationId xmlns:a16="http://schemas.microsoft.com/office/drawing/2014/main" id="{FE1C686E-FB9A-4E9E-FFD2-29B1F5377FA9}"/>
              </a:ext>
            </a:extLst>
          </p:cNvPr>
          <p:cNvSpPr txBox="1"/>
          <p:nvPr/>
        </p:nvSpPr>
        <p:spPr>
          <a:xfrm>
            <a:off x="624840" y="1944063"/>
            <a:ext cx="11567160" cy="2144498"/>
          </a:xfrm>
          <a:prstGeom prst="rect">
            <a:avLst/>
          </a:prstGeom>
          <a:noFill/>
        </p:spPr>
        <p:txBody>
          <a:bodyPr wrap="square" numCol="2" rtlCol="0">
            <a:spAutoFit/>
          </a:bodyPr>
          <a:lstStyle/>
          <a:p>
            <a:pPr marL="243834" indent="-243834" defTabSz="1219170">
              <a:spcBef>
                <a:spcPts val="1600"/>
              </a:spcBef>
              <a:buFont typeface="Arial" panose="020B0604020202020204" pitchFamily="34" charset="0"/>
              <a:buChar char="•"/>
              <a:defRPr/>
            </a:pPr>
            <a:r>
              <a:rPr lang="en-US" sz="1867" dirty="0">
                <a:solidFill>
                  <a:srgbClr val="1E387C"/>
                </a:solidFill>
                <a:latin typeface="Arial" panose="020B0604020202020204" pitchFamily="34" charset="0"/>
              </a:rPr>
              <a:t>Height: 3 ½ inches (min) to 6 1/8 inches (max) </a:t>
            </a:r>
          </a:p>
          <a:p>
            <a:pPr marL="243834" indent="-243834" defTabSz="1219170">
              <a:spcBef>
                <a:spcPts val="1600"/>
              </a:spcBef>
              <a:buFont typeface="Arial" panose="020B0604020202020204" pitchFamily="34" charset="0"/>
              <a:buChar char="•"/>
              <a:defRPr/>
            </a:pPr>
            <a:r>
              <a:rPr lang="en-US" sz="1867" dirty="0">
                <a:solidFill>
                  <a:srgbClr val="1E387C"/>
                </a:solidFill>
                <a:latin typeface="Arial" panose="020B0604020202020204" pitchFamily="34" charset="0"/>
              </a:rPr>
              <a:t>Length: 5 inches (min) to </a:t>
            </a:r>
            <a:r>
              <a:rPr lang="en-US" sz="1867" dirty="0">
                <a:solidFill>
                  <a:srgbClr val="1E387C"/>
                </a:solidFill>
                <a:highlight>
                  <a:srgbClr val="FFFF00"/>
                </a:highlight>
                <a:latin typeface="Arial" panose="020B0604020202020204" pitchFamily="34" charset="0"/>
              </a:rPr>
              <a:t>10 ½ inches (max) </a:t>
            </a:r>
          </a:p>
          <a:p>
            <a:pPr marL="243834" indent="-243834" defTabSz="1219170">
              <a:spcBef>
                <a:spcPts val="1600"/>
              </a:spcBef>
              <a:buFont typeface="Arial" panose="020B0604020202020204" pitchFamily="34" charset="0"/>
              <a:buChar char="•"/>
              <a:defRPr/>
            </a:pPr>
            <a:r>
              <a:rPr lang="en-US" sz="1867" dirty="0">
                <a:solidFill>
                  <a:srgbClr val="1E387C"/>
                </a:solidFill>
                <a:latin typeface="Arial" panose="020B0604020202020204" pitchFamily="34" charset="0"/>
              </a:rPr>
              <a:t>Thickness: 0.009 inch (min) to 0.25 inch (max)</a:t>
            </a:r>
            <a:br>
              <a:rPr lang="en-US" sz="1867" dirty="0">
                <a:solidFill>
                  <a:srgbClr val="1E387C"/>
                </a:solidFill>
                <a:latin typeface="Arial" panose="020B0604020202020204" pitchFamily="34" charset="0"/>
              </a:rPr>
            </a:br>
            <a:endParaRPr lang="en-US" sz="1867" dirty="0">
              <a:solidFill>
                <a:srgbClr val="1E387C"/>
              </a:solidFill>
              <a:latin typeface="Arial" panose="020B0604020202020204" pitchFamily="34" charset="0"/>
            </a:endParaRPr>
          </a:p>
          <a:p>
            <a:pPr defTabSz="1219170">
              <a:spcBef>
                <a:spcPts val="1600"/>
              </a:spcBef>
              <a:defRPr/>
            </a:pPr>
            <a:r>
              <a:rPr lang="en-US" sz="1867" dirty="0">
                <a:solidFill>
                  <a:srgbClr val="1E387C"/>
                </a:solidFill>
                <a:latin typeface="Arial" panose="020B0604020202020204" pitchFamily="34" charset="0"/>
              </a:rPr>
              <a:t> </a:t>
            </a:r>
          </a:p>
          <a:p>
            <a:pPr marL="243834" indent="-243834" defTabSz="1219170">
              <a:spcBef>
                <a:spcPts val="1600"/>
              </a:spcBef>
              <a:buFont typeface="Arial" panose="020B0604020202020204" pitchFamily="34" charset="0"/>
              <a:buChar char="•"/>
              <a:defRPr/>
            </a:pPr>
            <a:r>
              <a:rPr lang="en-US" sz="1867" dirty="0">
                <a:solidFill>
                  <a:srgbClr val="1E387C"/>
                </a:solidFill>
                <a:latin typeface="Arial" panose="020B0604020202020204" pitchFamily="34" charset="0"/>
              </a:rPr>
              <a:t>Aspect Ratio: 1.3 (min) to 2.5 (max)</a:t>
            </a:r>
          </a:p>
          <a:p>
            <a:pPr marL="243834" indent="-243834" defTabSz="1219170">
              <a:spcBef>
                <a:spcPts val="1600"/>
              </a:spcBef>
              <a:buFont typeface="Arial" panose="020B0604020202020204" pitchFamily="34" charset="0"/>
              <a:buChar char="•"/>
              <a:defRPr/>
            </a:pPr>
            <a:r>
              <a:rPr lang="en-US" sz="1867" dirty="0">
                <a:solidFill>
                  <a:srgbClr val="1E387C"/>
                </a:solidFill>
                <a:latin typeface="Arial" panose="020B0604020202020204" pitchFamily="34" charset="0"/>
              </a:rPr>
              <a:t>Max Piece Weight: </a:t>
            </a:r>
            <a:r>
              <a:rPr lang="en-US" sz="1867" dirty="0">
                <a:solidFill>
                  <a:srgbClr val="1E387C"/>
                </a:solidFill>
                <a:highlight>
                  <a:srgbClr val="FFFF00"/>
                </a:highlight>
                <a:latin typeface="Arial" panose="020B0604020202020204" pitchFamily="34" charset="0"/>
              </a:rPr>
              <a:t>2.5 ounces</a:t>
            </a:r>
          </a:p>
        </p:txBody>
      </p:sp>
      <p:sp>
        <p:nvSpPr>
          <p:cNvPr id="8" name="TextBox 7">
            <a:extLst>
              <a:ext uri="{FF2B5EF4-FFF2-40B4-BE49-F238E27FC236}">
                <a16:creationId xmlns:a16="http://schemas.microsoft.com/office/drawing/2014/main" id="{265F34E0-4B55-4FC0-E0B0-FFC7353006CC}"/>
              </a:ext>
            </a:extLst>
          </p:cNvPr>
          <p:cNvSpPr txBox="1"/>
          <p:nvPr/>
        </p:nvSpPr>
        <p:spPr>
          <a:xfrm>
            <a:off x="5469147" y="107335"/>
            <a:ext cx="6512943" cy="523220"/>
          </a:xfrm>
          <a:prstGeom prst="rect">
            <a:avLst/>
          </a:prstGeom>
          <a:noFill/>
        </p:spPr>
        <p:txBody>
          <a:bodyPr wrap="square" rtlCol="0">
            <a:spAutoFit/>
          </a:bodyPr>
          <a:lstStyle/>
          <a:p>
            <a:pPr algn="r"/>
            <a:r>
              <a:rPr lang="en-US" sz="2800" b="1" dirty="0">
                <a:solidFill>
                  <a:schemeClr val="accent1">
                    <a:lumMod val="50000"/>
                  </a:schemeClr>
                </a:solidFill>
                <a:latin typeface="Arial" panose="020B0604020202020204" pitchFamily="34" charset="0"/>
                <a:cs typeface="Arial" panose="020B0604020202020204" pitchFamily="34" charset="0"/>
              </a:rPr>
              <a:t>TED-C Physical Standards</a:t>
            </a:r>
          </a:p>
        </p:txBody>
      </p:sp>
    </p:spTree>
    <p:extLst>
      <p:ext uri="{BB962C8B-B14F-4D97-AF65-F5344CB8AC3E}">
        <p14:creationId xmlns:p14="http://schemas.microsoft.com/office/powerpoint/2010/main" val="4293359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24C47A-4C5E-4943-7B83-9EF63D854C28}"/>
              </a:ext>
            </a:extLst>
          </p:cNvPr>
          <p:cNvSpPr>
            <a:spLocks noGrp="1"/>
          </p:cNvSpPr>
          <p:nvPr>
            <p:ph idx="1"/>
          </p:nvPr>
        </p:nvSpPr>
        <p:spPr>
          <a:xfrm>
            <a:off x="304800" y="1234295"/>
            <a:ext cx="11557348" cy="5262198"/>
          </a:xfrm>
        </p:spPr>
        <p:txBody>
          <a:bodyPr numCol="2" spcCol="228600">
            <a:noAutofit/>
          </a:bodyPr>
          <a:lstStyle/>
          <a:p>
            <a:pPr>
              <a:spcBef>
                <a:spcPts val="800"/>
              </a:spcBef>
              <a:buClrTx/>
              <a:buFont typeface="Wingdings" panose="05000000000000000000" pitchFamily="2" charset="2"/>
              <a:buChar char="ü"/>
            </a:pPr>
            <a:r>
              <a:rPr lang="en-US" sz="1800" dirty="0">
                <a:solidFill>
                  <a:srgbClr val="1E387C"/>
                </a:solidFill>
              </a:rPr>
              <a:t>Mailpiece must maintain four 90-degree corners</a:t>
            </a:r>
          </a:p>
          <a:p>
            <a:pPr>
              <a:spcBef>
                <a:spcPts val="800"/>
              </a:spcBef>
              <a:buClrTx/>
              <a:buFont typeface="Wingdings" panose="05000000000000000000" pitchFamily="2" charset="2"/>
              <a:buChar char="ü"/>
            </a:pPr>
            <a:r>
              <a:rPr lang="en-US" sz="1800" dirty="0">
                <a:solidFill>
                  <a:srgbClr val="1E387C"/>
                </a:solidFill>
              </a:rPr>
              <a:t>Die-cut must be only on the trailing (left) edge</a:t>
            </a:r>
          </a:p>
          <a:p>
            <a:pPr>
              <a:spcBef>
                <a:spcPts val="800"/>
              </a:spcBef>
              <a:buClrTx/>
              <a:buFont typeface="Wingdings" panose="05000000000000000000" pitchFamily="2" charset="2"/>
              <a:buChar char="ü"/>
            </a:pPr>
            <a:r>
              <a:rPr lang="en-US" sz="1800" dirty="0">
                <a:solidFill>
                  <a:srgbClr val="1E387C"/>
                </a:solidFill>
              </a:rPr>
              <a:t>Die-cut cannot extend more than 5/8” from the conventional trailing (left) edge</a:t>
            </a:r>
          </a:p>
          <a:p>
            <a:pPr>
              <a:spcBef>
                <a:spcPts val="800"/>
              </a:spcBef>
              <a:buClrTx/>
              <a:buFont typeface="Wingdings" panose="05000000000000000000" pitchFamily="2" charset="2"/>
              <a:buChar char="ü"/>
            </a:pPr>
            <a:r>
              <a:rPr lang="en-US" sz="1800" dirty="0">
                <a:solidFill>
                  <a:srgbClr val="1E387C"/>
                </a:solidFill>
              </a:rPr>
              <a:t>Die-cut design must start at a minimum of 5/16” from both the top and bottom edges</a:t>
            </a:r>
          </a:p>
          <a:p>
            <a:pPr>
              <a:spcBef>
                <a:spcPts val="800"/>
              </a:spcBef>
              <a:buClrTx/>
              <a:buFont typeface="Wingdings" panose="05000000000000000000" pitchFamily="2" charset="2"/>
              <a:buChar char="ü"/>
            </a:pPr>
            <a:r>
              <a:rPr lang="en-US" sz="1800" dirty="0">
                <a:solidFill>
                  <a:srgbClr val="1E387C"/>
                </a:solidFill>
              </a:rPr>
              <a:t>Die-cut must vertically cover, at a minimum, more than 1” of space</a:t>
            </a:r>
          </a:p>
          <a:p>
            <a:pPr>
              <a:spcBef>
                <a:spcPts val="800"/>
              </a:spcBef>
              <a:buClrTx/>
              <a:buFont typeface="Wingdings" panose="05000000000000000000" pitchFamily="2" charset="2"/>
              <a:buChar char="ü"/>
            </a:pPr>
            <a:r>
              <a:rPr lang="en-US" sz="1800" dirty="0">
                <a:solidFill>
                  <a:srgbClr val="1E387C"/>
                </a:solidFill>
              </a:rPr>
              <a:t>Die-cut cannot extend, on the TED-C template, only into Zone “A” or only into Zone “D” or only into both Zones “A” &amp; ‘D” (i.e., die-cut must have some part of the extension in Zones “B” or “C”)</a:t>
            </a:r>
          </a:p>
          <a:p>
            <a:pPr>
              <a:spcBef>
                <a:spcPts val="800"/>
              </a:spcBef>
              <a:buClrTx/>
              <a:buFont typeface="Wingdings" panose="05000000000000000000" pitchFamily="2" charset="2"/>
              <a:buChar char="ü"/>
            </a:pPr>
            <a:r>
              <a:rPr lang="en-US" sz="1800" dirty="0">
                <a:solidFill>
                  <a:srgbClr val="1E387C"/>
                </a:solidFill>
              </a:rPr>
              <a:t>Must be in a sealed envelope or sealed along all open edges or be a single card</a:t>
            </a:r>
          </a:p>
          <a:p>
            <a:pPr>
              <a:spcBef>
                <a:spcPts val="800"/>
              </a:spcBef>
              <a:buClrTx/>
              <a:buFont typeface="Wingdings" panose="05000000000000000000" pitchFamily="2" charset="2"/>
              <a:buChar char="ü"/>
            </a:pPr>
            <a:r>
              <a:rPr lang="en-US" sz="1800" dirty="0">
                <a:solidFill>
                  <a:srgbClr val="1E387C"/>
                </a:solidFill>
              </a:rPr>
              <a:t>All envelopes must be made of paper with a minimum 50 pounds paper basis weight (Book grade) or equivalent.</a:t>
            </a:r>
            <a:br>
              <a:rPr lang="en-US" sz="1800" dirty="0">
                <a:solidFill>
                  <a:srgbClr val="1E387C"/>
                </a:solidFill>
              </a:rPr>
            </a:br>
            <a:r>
              <a:rPr lang="en-US" sz="1800" dirty="0">
                <a:solidFill>
                  <a:srgbClr val="1E387C"/>
                </a:solidFill>
              </a:rPr>
              <a:t>(See </a:t>
            </a:r>
            <a:r>
              <a:rPr lang="en-US" sz="1800" dirty="0">
                <a:solidFill>
                  <a:srgbClr val="0000FF"/>
                </a:solidFill>
                <a:hlinkClick r:id="rId3">
                  <a:extLst>
                    <a:ext uri="{A12FA001-AC4F-418D-AE19-62706E023703}">
                      <ahyp:hlinkClr xmlns:ahyp="http://schemas.microsoft.com/office/drawing/2018/hyperlinkcolor" val="tx"/>
                    </a:ext>
                  </a:extLst>
                </a:hlinkClick>
              </a:rPr>
              <a:t>DMM 201.3.2</a:t>
            </a:r>
            <a:r>
              <a:rPr lang="en-US" sz="1800" dirty="0">
                <a:solidFill>
                  <a:srgbClr val="1E387C"/>
                </a:solidFill>
              </a:rPr>
              <a:t>)</a:t>
            </a:r>
          </a:p>
          <a:p>
            <a:pPr>
              <a:spcBef>
                <a:spcPts val="800"/>
              </a:spcBef>
              <a:buClrTx/>
              <a:buFont typeface="Wingdings" panose="05000000000000000000" pitchFamily="2" charset="2"/>
              <a:buChar char="ü"/>
            </a:pPr>
            <a:r>
              <a:rPr lang="en-US" sz="1800" dirty="0">
                <a:solidFill>
                  <a:srgbClr val="1E387C"/>
                </a:solidFill>
              </a:rPr>
              <a:t>Window envelopes must meet </a:t>
            </a:r>
            <a:r>
              <a:rPr lang="en-US" sz="1800" dirty="0">
                <a:solidFill>
                  <a:srgbClr val="0000FF"/>
                </a:solidFill>
                <a:hlinkClick r:id="rId4">
                  <a:extLst>
                    <a:ext uri="{A12FA001-AC4F-418D-AE19-62706E023703}">
                      <ahyp:hlinkClr xmlns:ahyp="http://schemas.microsoft.com/office/drawing/2018/hyperlinkcolor" val="tx"/>
                    </a:ext>
                  </a:extLst>
                </a:hlinkClick>
              </a:rPr>
              <a:t>DMM 601.6.3</a:t>
            </a:r>
            <a:r>
              <a:rPr lang="en-US" sz="1800" dirty="0">
                <a:solidFill>
                  <a:srgbClr val="0000FF"/>
                </a:solidFill>
              </a:rPr>
              <a:t> </a:t>
            </a:r>
            <a:r>
              <a:rPr lang="en-US" sz="1800" dirty="0">
                <a:solidFill>
                  <a:srgbClr val="002060"/>
                </a:solidFill>
              </a:rPr>
              <a:t>and</a:t>
            </a:r>
            <a:r>
              <a:rPr lang="en-US" sz="1800" dirty="0">
                <a:solidFill>
                  <a:srgbClr val="1E387C"/>
                </a:solidFill>
              </a:rPr>
              <a:t> ensure there is at least ½ inch between the bottom edge of the window and bottom edge of the envelope and must have a clearance of 5/8” between the left edge of the window and the conventional trailing edge of the mailpiece.</a:t>
            </a:r>
          </a:p>
          <a:p>
            <a:pPr>
              <a:spcBef>
                <a:spcPts val="800"/>
              </a:spcBef>
              <a:buClrTx/>
              <a:buFont typeface="Wingdings" panose="05000000000000000000" pitchFamily="2" charset="2"/>
              <a:buChar char="ü"/>
            </a:pPr>
            <a:r>
              <a:rPr lang="en-US" sz="1800" dirty="0">
                <a:solidFill>
                  <a:srgbClr val="1E387C"/>
                </a:solidFill>
              </a:rPr>
              <a:t>Must be included in an Intelligent Mail barcoded (IMb) Full-Service mailing and have an address block barcode</a:t>
            </a:r>
          </a:p>
          <a:p>
            <a:pPr>
              <a:spcBef>
                <a:spcPts val="800"/>
              </a:spcBef>
              <a:buClrTx/>
              <a:buFont typeface="Wingdings" panose="05000000000000000000" pitchFamily="2" charset="2"/>
              <a:buChar char="ü"/>
            </a:pPr>
            <a:r>
              <a:rPr lang="en-US" sz="1800" dirty="0">
                <a:solidFill>
                  <a:srgbClr val="1E387C"/>
                </a:solidFill>
              </a:rPr>
              <a:t>Residual pieces will be charged at the applicable residual prices</a:t>
            </a:r>
          </a:p>
          <a:p>
            <a:pPr>
              <a:spcBef>
                <a:spcPts val="800"/>
              </a:spcBef>
              <a:buClrTx/>
              <a:buFont typeface="Wingdings" panose="05000000000000000000" pitchFamily="2" charset="2"/>
              <a:buChar char="ü"/>
            </a:pPr>
            <a:r>
              <a:rPr lang="en-US" sz="1800" dirty="0">
                <a:solidFill>
                  <a:srgbClr val="1E387C"/>
                </a:solidFill>
              </a:rPr>
              <a:t>The die-cut shape must be integral to the mailpiece and not be an attached extension.</a:t>
            </a:r>
          </a:p>
          <a:p>
            <a:pPr>
              <a:spcBef>
                <a:spcPts val="800"/>
              </a:spcBef>
              <a:buClrTx/>
              <a:buFont typeface="Wingdings" panose="05000000000000000000" pitchFamily="2" charset="2"/>
              <a:buChar char="ü"/>
            </a:pPr>
            <a:r>
              <a:rPr lang="en-US" sz="1800" dirty="0">
                <a:solidFill>
                  <a:srgbClr val="1E387C"/>
                </a:solidFill>
              </a:rPr>
              <a:t>The die-cut shape must extend away from (further left of) the conventional trailing edge. No portion of the die-cut may extend into the mailpiece (right of the conventional trailing edge). </a:t>
            </a:r>
          </a:p>
        </p:txBody>
      </p:sp>
      <p:sp>
        <p:nvSpPr>
          <p:cNvPr id="4" name="TextBox 3">
            <a:extLst>
              <a:ext uri="{FF2B5EF4-FFF2-40B4-BE49-F238E27FC236}">
                <a16:creationId xmlns:a16="http://schemas.microsoft.com/office/drawing/2014/main" id="{59BA3FF4-0236-CEC9-FE47-DD1E4970C370}"/>
              </a:ext>
            </a:extLst>
          </p:cNvPr>
          <p:cNvSpPr txBox="1"/>
          <p:nvPr/>
        </p:nvSpPr>
        <p:spPr>
          <a:xfrm>
            <a:off x="5469147" y="107335"/>
            <a:ext cx="6512943" cy="523220"/>
          </a:xfrm>
          <a:prstGeom prst="rect">
            <a:avLst/>
          </a:prstGeom>
          <a:noFill/>
        </p:spPr>
        <p:txBody>
          <a:bodyPr wrap="square" rtlCol="0">
            <a:spAutoFit/>
          </a:bodyPr>
          <a:lstStyle/>
          <a:p>
            <a:pPr algn="r"/>
            <a:r>
              <a:rPr lang="en-US" sz="2800" b="1" dirty="0">
                <a:solidFill>
                  <a:schemeClr val="accent1">
                    <a:lumMod val="50000"/>
                  </a:schemeClr>
                </a:solidFill>
                <a:latin typeface="Arial" panose="020B0604020202020204" pitchFamily="34" charset="0"/>
                <a:cs typeface="Arial" panose="020B0604020202020204" pitchFamily="34" charset="0"/>
              </a:rPr>
              <a:t>Additional TED-C Requirements</a:t>
            </a:r>
          </a:p>
        </p:txBody>
      </p:sp>
    </p:spTree>
    <p:extLst>
      <p:ext uri="{BB962C8B-B14F-4D97-AF65-F5344CB8AC3E}">
        <p14:creationId xmlns:p14="http://schemas.microsoft.com/office/powerpoint/2010/main" val="804162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006190-6536-4C75-789F-AADE2C7150B9}"/>
              </a:ext>
            </a:extLst>
          </p:cNvPr>
          <p:cNvSpPr>
            <a:spLocks noGrp="1"/>
          </p:cNvSpPr>
          <p:nvPr>
            <p:ph idx="1"/>
          </p:nvPr>
        </p:nvSpPr>
        <p:spPr>
          <a:xfrm>
            <a:off x="307382" y="1235798"/>
            <a:ext cx="11577235" cy="5037411"/>
          </a:xfrm>
        </p:spPr>
        <p:txBody>
          <a:bodyPr>
            <a:noAutofit/>
          </a:bodyPr>
          <a:lstStyle/>
          <a:p>
            <a:pPr marL="0" indent="0">
              <a:lnSpc>
                <a:spcPct val="120000"/>
              </a:lnSpc>
              <a:buNone/>
            </a:pPr>
            <a:r>
              <a:rPr lang="en-US" sz="1800" dirty="0">
                <a:solidFill>
                  <a:srgbClr val="1E387C"/>
                </a:solidFill>
              </a:rPr>
              <a:t>A TED-C mailing is not eligible for automation letter-size prices if it is or includes any of the following:</a:t>
            </a:r>
          </a:p>
          <a:p>
            <a:pPr marL="457189" indent="-304792">
              <a:spcBef>
                <a:spcPts val="800"/>
              </a:spcBef>
              <a:buClr>
                <a:srgbClr val="000000"/>
              </a:buClr>
            </a:pPr>
            <a:r>
              <a:rPr lang="en-US" sz="1800" dirty="0">
                <a:solidFill>
                  <a:srgbClr val="1E387C"/>
                </a:solidFill>
              </a:rPr>
              <a:t>First-Class Mail Single-Piece prices</a:t>
            </a:r>
          </a:p>
          <a:p>
            <a:pPr marL="457189" indent="-304792">
              <a:spcBef>
                <a:spcPts val="800"/>
              </a:spcBef>
              <a:buClr>
                <a:srgbClr val="000000"/>
              </a:buClr>
            </a:pPr>
            <a:r>
              <a:rPr lang="en-US" sz="1800" dirty="0">
                <a:solidFill>
                  <a:srgbClr val="1E387C"/>
                </a:solidFill>
              </a:rPr>
              <a:t>Postcard prices</a:t>
            </a:r>
          </a:p>
          <a:p>
            <a:pPr marL="457189" indent="-304792">
              <a:spcBef>
                <a:spcPts val="800"/>
              </a:spcBef>
              <a:buClr>
                <a:srgbClr val="000000"/>
              </a:buClr>
            </a:pPr>
            <a:r>
              <a:rPr lang="en-US" sz="1800" dirty="0">
                <a:solidFill>
                  <a:srgbClr val="1E387C"/>
                </a:solidFill>
              </a:rPr>
              <a:t>Folded self-mailers</a:t>
            </a:r>
          </a:p>
          <a:p>
            <a:pPr marL="457189" indent="-304792">
              <a:spcBef>
                <a:spcPts val="800"/>
              </a:spcBef>
              <a:buClr>
                <a:srgbClr val="000000"/>
              </a:buClr>
            </a:pPr>
            <a:r>
              <a:rPr lang="en-US" sz="1800" dirty="0">
                <a:solidFill>
                  <a:srgbClr val="1E387C"/>
                </a:solidFill>
              </a:rPr>
              <a:t>Booklet mailpieces</a:t>
            </a:r>
          </a:p>
          <a:p>
            <a:pPr marL="457189" indent="-304792">
              <a:spcBef>
                <a:spcPts val="800"/>
              </a:spcBef>
              <a:buClr>
                <a:srgbClr val="000000"/>
              </a:buClr>
            </a:pPr>
            <a:r>
              <a:rPr lang="en-US" sz="1800" dirty="0">
                <a:solidFill>
                  <a:srgbClr val="1E387C"/>
                </a:solidFill>
              </a:rPr>
              <a:t>Flat-size mailpieces</a:t>
            </a:r>
          </a:p>
          <a:p>
            <a:pPr marL="457189" indent="-304792">
              <a:spcBef>
                <a:spcPts val="800"/>
              </a:spcBef>
              <a:buClr>
                <a:srgbClr val="000000"/>
              </a:buClr>
            </a:pPr>
            <a:r>
              <a:rPr lang="en-US" sz="1800" dirty="0">
                <a:solidFill>
                  <a:srgbClr val="0000FF"/>
                </a:solidFill>
                <a:hlinkClick r:id="rId3">
                  <a:extLst>
                    <a:ext uri="{A12FA001-AC4F-418D-AE19-62706E023703}">
                      <ahyp:hlinkClr xmlns:ahyp="http://schemas.microsoft.com/office/drawing/2018/hyperlinkcolor" val="tx"/>
                    </a:ext>
                  </a:extLst>
                </a:hlinkClick>
              </a:rPr>
              <a:t>Secure Destruction</a:t>
            </a:r>
            <a:r>
              <a:rPr lang="en-US" sz="1800" dirty="0">
                <a:solidFill>
                  <a:srgbClr val="0000FF"/>
                </a:solidFill>
              </a:rPr>
              <a:t> </a:t>
            </a:r>
            <a:r>
              <a:rPr lang="en-US" sz="1800" dirty="0">
                <a:solidFill>
                  <a:srgbClr val="304E96"/>
                </a:solidFill>
              </a:rPr>
              <a:t>(Under review)</a:t>
            </a:r>
          </a:p>
          <a:p>
            <a:pPr marL="0" indent="0">
              <a:buNone/>
            </a:pPr>
            <a:r>
              <a:rPr lang="en-US" sz="1800" b="1" dirty="0">
                <a:solidFill>
                  <a:srgbClr val="1E387C"/>
                </a:solidFill>
              </a:rPr>
              <a:t>Approval</a:t>
            </a:r>
            <a:r>
              <a:rPr lang="en-US" sz="1800" dirty="0">
                <a:solidFill>
                  <a:srgbClr val="1E387C"/>
                </a:solidFill>
              </a:rPr>
              <a:t>:</a:t>
            </a:r>
          </a:p>
          <a:p>
            <a:pPr marL="457189" indent="-304792">
              <a:spcBef>
                <a:spcPts val="800"/>
              </a:spcBef>
              <a:buClrTx/>
            </a:pPr>
            <a:r>
              <a:rPr lang="en-US" sz="1800" dirty="0">
                <a:solidFill>
                  <a:srgbClr val="1E387C"/>
                </a:solidFill>
              </a:rPr>
              <a:t>Pre-approval is not required. (</a:t>
            </a:r>
            <a:r>
              <a:rPr lang="en-US" sz="1800" dirty="0">
                <a:solidFill>
                  <a:srgbClr val="0000FF"/>
                </a:solidFill>
                <a:hlinkClick r:id="rId4">
                  <a:extLst>
                    <a:ext uri="{A12FA001-AC4F-418D-AE19-62706E023703}">
                      <ahyp:hlinkClr xmlns:ahyp="http://schemas.microsoft.com/office/drawing/2018/hyperlinkcolor" val="tx"/>
                    </a:ext>
                  </a:extLst>
                </a:hlinkClick>
              </a:rPr>
              <a:t>DMM 201.3.3</a:t>
            </a:r>
            <a:r>
              <a:rPr lang="en-US" sz="1800" dirty="0">
                <a:solidFill>
                  <a:srgbClr val="1E387C"/>
                </a:solidFill>
              </a:rPr>
              <a:t>)</a:t>
            </a:r>
          </a:p>
          <a:p>
            <a:pPr marL="457189" indent="-304792">
              <a:spcBef>
                <a:spcPts val="800"/>
              </a:spcBef>
              <a:buClrTx/>
            </a:pPr>
            <a:r>
              <a:rPr lang="en-US" sz="1800" dirty="0">
                <a:solidFill>
                  <a:srgbClr val="1E387C"/>
                </a:solidFill>
              </a:rPr>
              <a:t>TED-C pieces are only authorized for Full-Service automation prices.</a:t>
            </a:r>
          </a:p>
          <a:p>
            <a:pPr marL="457189" indent="-304792">
              <a:spcBef>
                <a:spcPts val="800"/>
              </a:spcBef>
              <a:buClrTx/>
            </a:pPr>
            <a:r>
              <a:rPr lang="en-US" sz="1800" dirty="0">
                <a:solidFill>
                  <a:srgbClr val="1E387C"/>
                </a:solidFill>
              </a:rPr>
              <a:t>Pieces presented for mailing not meeting the TED-C requirements will be charged nonmachinable pricing.</a:t>
            </a:r>
          </a:p>
          <a:p>
            <a:pPr marL="152396" indent="0">
              <a:spcBef>
                <a:spcPts val="800"/>
              </a:spcBef>
              <a:buClrTx/>
              <a:buNone/>
            </a:pPr>
            <a:br>
              <a:rPr lang="en-US" sz="1800" dirty="0">
                <a:solidFill>
                  <a:srgbClr val="1E387C"/>
                </a:solidFill>
              </a:rPr>
            </a:br>
            <a:r>
              <a:rPr lang="en-US" sz="1800" dirty="0">
                <a:solidFill>
                  <a:srgbClr val="1E387C"/>
                </a:solidFill>
              </a:rPr>
              <a:t>While not required, if you would like your TED-C design reviewed, please contact a Mailpiece Design Analyst (MDA) at </a:t>
            </a:r>
            <a:r>
              <a:rPr lang="en-US" sz="1800" dirty="0">
                <a:solidFill>
                  <a:srgbClr val="0000FF"/>
                </a:solidFill>
                <a:hlinkClick r:id="rId5">
                  <a:extLst>
                    <a:ext uri="{A12FA001-AC4F-418D-AE19-62706E023703}">
                      <ahyp:hlinkClr xmlns:ahyp="http://schemas.microsoft.com/office/drawing/2018/hyperlinkcolor" val="tx"/>
                    </a:ext>
                  </a:extLst>
                </a:hlinkClick>
              </a:rPr>
              <a:t>MDA@usps.gov</a:t>
            </a:r>
            <a:r>
              <a:rPr lang="en-US" sz="1800" dirty="0">
                <a:solidFill>
                  <a:srgbClr val="1E387C"/>
                </a:solidFill>
              </a:rPr>
              <a:t>.</a:t>
            </a:r>
          </a:p>
          <a:p>
            <a:pPr marL="0" indent="0">
              <a:buNone/>
            </a:pPr>
            <a:endParaRPr lang="en-US" sz="1800" dirty="0">
              <a:solidFill>
                <a:srgbClr val="1E387C"/>
              </a:solidFill>
            </a:endParaRPr>
          </a:p>
        </p:txBody>
      </p:sp>
      <p:sp>
        <p:nvSpPr>
          <p:cNvPr id="4" name="TextBox 3">
            <a:extLst>
              <a:ext uri="{FF2B5EF4-FFF2-40B4-BE49-F238E27FC236}">
                <a16:creationId xmlns:a16="http://schemas.microsoft.com/office/drawing/2014/main" id="{B435B4AB-D6E0-1842-D8C0-F4874D70915F}"/>
              </a:ext>
            </a:extLst>
          </p:cNvPr>
          <p:cNvSpPr txBox="1"/>
          <p:nvPr/>
        </p:nvSpPr>
        <p:spPr>
          <a:xfrm>
            <a:off x="6922983" y="2416934"/>
            <a:ext cx="2204720" cy="666786"/>
          </a:xfrm>
          <a:prstGeom prst="rect">
            <a:avLst/>
          </a:prstGeom>
          <a:noFill/>
        </p:spPr>
        <p:txBody>
          <a:bodyPr wrap="square" rtlCol="0">
            <a:spAutoFit/>
          </a:bodyPr>
          <a:lstStyle/>
          <a:p>
            <a:pPr algn="ctr"/>
            <a:r>
              <a:rPr lang="en-US" sz="3733" b="1" dirty="0">
                <a:latin typeface="Arial" panose="020B0604020202020204" pitchFamily="34" charset="0"/>
              </a:rPr>
              <a:t>TED-C</a:t>
            </a:r>
          </a:p>
        </p:txBody>
      </p:sp>
      <p:pic>
        <p:nvPicPr>
          <p:cNvPr id="8" name="Picture 7" descr="Icon&#10;&#10;Description automatically generated">
            <a:extLst>
              <a:ext uri="{FF2B5EF4-FFF2-40B4-BE49-F238E27FC236}">
                <a16:creationId xmlns:a16="http://schemas.microsoft.com/office/drawing/2014/main" id="{C8B3AA8C-02D9-B063-2BAB-2475231AA773}"/>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02638" y="1766279"/>
            <a:ext cx="2767636" cy="2073056"/>
          </a:xfrm>
          <a:prstGeom prst="rect">
            <a:avLst/>
          </a:prstGeom>
        </p:spPr>
      </p:pic>
      <p:sp>
        <p:nvSpPr>
          <p:cNvPr id="5" name="TextBox 4">
            <a:extLst>
              <a:ext uri="{FF2B5EF4-FFF2-40B4-BE49-F238E27FC236}">
                <a16:creationId xmlns:a16="http://schemas.microsoft.com/office/drawing/2014/main" id="{41791528-B8D2-3304-99A3-71D76E101C65}"/>
              </a:ext>
            </a:extLst>
          </p:cNvPr>
          <p:cNvSpPr txBox="1"/>
          <p:nvPr/>
        </p:nvSpPr>
        <p:spPr>
          <a:xfrm>
            <a:off x="5469147" y="107335"/>
            <a:ext cx="6512943" cy="523220"/>
          </a:xfrm>
          <a:prstGeom prst="rect">
            <a:avLst/>
          </a:prstGeom>
          <a:noFill/>
        </p:spPr>
        <p:txBody>
          <a:bodyPr wrap="square" rtlCol="0">
            <a:spAutoFit/>
          </a:bodyPr>
          <a:lstStyle/>
          <a:p>
            <a:pPr algn="r"/>
            <a:r>
              <a:rPr lang="en-US" sz="2800" b="1" dirty="0">
                <a:solidFill>
                  <a:schemeClr val="accent1">
                    <a:lumMod val="50000"/>
                  </a:schemeClr>
                </a:solidFill>
                <a:latin typeface="Arial" panose="020B0604020202020204" pitchFamily="34" charset="0"/>
                <a:cs typeface="Arial" panose="020B0604020202020204" pitchFamily="34" charset="0"/>
              </a:rPr>
              <a:t>Ineligible for TED-C</a:t>
            </a:r>
          </a:p>
        </p:txBody>
      </p:sp>
    </p:spTree>
    <p:extLst>
      <p:ext uri="{BB962C8B-B14F-4D97-AF65-F5344CB8AC3E}">
        <p14:creationId xmlns:p14="http://schemas.microsoft.com/office/powerpoint/2010/main" val="670835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52B435-3D82-C3CF-FC78-BA76FA9BD7D1}"/>
              </a:ext>
            </a:extLst>
          </p:cNvPr>
          <p:cNvSpPr txBox="1"/>
          <p:nvPr/>
        </p:nvSpPr>
        <p:spPr>
          <a:xfrm>
            <a:off x="3795823" y="107335"/>
            <a:ext cx="8186267" cy="461665"/>
          </a:xfrm>
          <a:prstGeom prst="rect">
            <a:avLst/>
          </a:prstGeom>
          <a:noFill/>
        </p:spPr>
        <p:txBody>
          <a:bodyPr wrap="square" rtlCol="0">
            <a:spAutoFit/>
          </a:bodyPr>
          <a:lstStyle/>
          <a:p>
            <a:pPr algn="r"/>
            <a:r>
              <a:rPr lang="en-US" sz="2400" b="1" dirty="0">
                <a:solidFill>
                  <a:schemeClr val="accent1">
                    <a:lumMod val="50000"/>
                  </a:schemeClr>
                </a:solidFill>
                <a:latin typeface="Arial" panose="020B0604020202020204" pitchFamily="34" charset="0"/>
                <a:cs typeface="Arial" panose="020B0604020202020204" pitchFamily="34" charset="0"/>
              </a:rPr>
              <a:t>Letter Mail TED-C Inspection Template Instructions</a:t>
            </a:r>
          </a:p>
        </p:txBody>
      </p:sp>
      <p:pic>
        <p:nvPicPr>
          <p:cNvPr id="3" name="Picture 2">
            <a:extLst>
              <a:ext uri="{FF2B5EF4-FFF2-40B4-BE49-F238E27FC236}">
                <a16:creationId xmlns:a16="http://schemas.microsoft.com/office/drawing/2014/main" id="{79B5603D-829F-71EB-E998-05AFC564DC60}"/>
              </a:ext>
            </a:extLst>
          </p:cNvPr>
          <p:cNvPicPr>
            <a:picLocks noChangeAspect="1"/>
          </p:cNvPicPr>
          <p:nvPr/>
        </p:nvPicPr>
        <p:blipFill>
          <a:blip r:embed="rId3"/>
          <a:stretch>
            <a:fillRect/>
          </a:stretch>
        </p:blipFill>
        <p:spPr>
          <a:xfrm>
            <a:off x="1907552" y="1043409"/>
            <a:ext cx="8376895" cy="570725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4B945C-00B0-BB16-4377-5B89D46175AB}"/>
              </a:ext>
            </a:extLst>
          </p:cNvPr>
          <p:cNvSpPr txBox="1"/>
          <p:nvPr/>
        </p:nvSpPr>
        <p:spPr>
          <a:xfrm>
            <a:off x="3498113" y="107335"/>
            <a:ext cx="8483978" cy="461665"/>
          </a:xfrm>
          <a:prstGeom prst="rect">
            <a:avLst/>
          </a:prstGeom>
          <a:noFill/>
        </p:spPr>
        <p:txBody>
          <a:bodyPr wrap="square" rtlCol="0">
            <a:spAutoFit/>
          </a:bodyPr>
          <a:lstStyle/>
          <a:p>
            <a:pPr algn="r"/>
            <a:r>
              <a:rPr lang="en-US" sz="2400" b="1" dirty="0">
                <a:solidFill>
                  <a:schemeClr val="accent1">
                    <a:lumMod val="50000"/>
                  </a:schemeClr>
                </a:solidFill>
                <a:latin typeface="Arial" panose="020B0604020202020204" pitchFamily="34" charset="0"/>
                <a:cs typeface="Arial" panose="020B0604020202020204" pitchFamily="34" charset="0"/>
              </a:rPr>
              <a:t>Letter Mail TED-C Inspection Template Image – 6” Ruler</a:t>
            </a:r>
          </a:p>
        </p:txBody>
      </p:sp>
      <p:pic>
        <p:nvPicPr>
          <p:cNvPr id="4" name="Picture 3">
            <a:extLst>
              <a:ext uri="{FF2B5EF4-FFF2-40B4-BE49-F238E27FC236}">
                <a16:creationId xmlns:a16="http://schemas.microsoft.com/office/drawing/2014/main" id="{BB7E5348-F35A-9F83-E019-DF6B6C39CA5F}"/>
              </a:ext>
            </a:extLst>
          </p:cNvPr>
          <p:cNvPicPr>
            <a:picLocks noChangeAspect="1"/>
          </p:cNvPicPr>
          <p:nvPr/>
        </p:nvPicPr>
        <p:blipFill>
          <a:blip r:embed="rId3"/>
          <a:stretch>
            <a:fillRect/>
          </a:stretch>
        </p:blipFill>
        <p:spPr>
          <a:xfrm>
            <a:off x="2424016" y="868025"/>
            <a:ext cx="7343968" cy="570011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1EFCAE-33F3-9956-0ABF-6D339D6F307D}"/>
              </a:ext>
            </a:extLst>
          </p:cNvPr>
          <p:cNvPicPr>
            <a:picLocks noChangeAspect="1"/>
          </p:cNvPicPr>
          <p:nvPr/>
        </p:nvPicPr>
        <p:blipFill>
          <a:blip r:embed="rId3"/>
          <a:stretch>
            <a:fillRect/>
          </a:stretch>
        </p:blipFill>
        <p:spPr>
          <a:xfrm>
            <a:off x="2244807" y="878308"/>
            <a:ext cx="7702385" cy="5845559"/>
          </a:xfrm>
          <a:prstGeom prst="rect">
            <a:avLst/>
          </a:prstGeom>
        </p:spPr>
      </p:pic>
      <p:sp>
        <p:nvSpPr>
          <p:cNvPr id="6" name="TextBox 5">
            <a:extLst>
              <a:ext uri="{FF2B5EF4-FFF2-40B4-BE49-F238E27FC236}">
                <a16:creationId xmlns:a16="http://schemas.microsoft.com/office/drawing/2014/main" id="{3D75FC90-F3A7-48E1-9378-B54A8E0B0A2D}"/>
              </a:ext>
            </a:extLst>
          </p:cNvPr>
          <p:cNvSpPr txBox="1"/>
          <p:nvPr/>
        </p:nvSpPr>
        <p:spPr>
          <a:xfrm>
            <a:off x="3498113" y="107335"/>
            <a:ext cx="8483978" cy="461665"/>
          </a:xfrm>
          <a:prstGeom prst="rect">
            <a:avLst/>
          </a:prstGeom>
          <a:noFill/>
        </p:spPr>
        <p:txBody>
          <a:bodyPr wrap="square" rtlCol="0">
            <a:spAutoFit/>
          </a:bodyPr>
          <a:lstStyle/>
          <a:p>
            <a:pPr algn="r"/>
            <a:r>
              <a:rPr lang="en-US" sz="2400" b="1" dirty="0">
                <a:solidFill>
                  <a:schemeClr val="accent1">
                    <a:lumMod val="50000"/>
                  </a:schemeClr>
                </a:solidFill>
                <a:latin typeface="Arial" panose="020B0604020202020204" pitchFamily="34" charset="0"/>
                <a:cs typeface="Arial" panose="020B0604020202020204" pitchFamily="34" charset="0"/>
              </a:rPr>
              <a:t>TED-C Mailpieces &amp; Informed Delivery</a:t>
            </a:r>
            <a:r>
              <a:rPr lang="en-US" sz="2400" b="1" baseline="30000" dirty="0">
                <a:solidFill>
                  <a:schemeClr val="accent1">
                    <a:lumMod val="5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58369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Line 29">
            <a:extLst>
              <a:ext uri="{FF2B5EF4-FFF2-40B4-BE49-F238E27FC236}">
                <a16:creationId xmlns:a16="http://schemas.microsoft.com/office/drawing/2014/main" id="{8CDD3EC0-F35A-CD92-DB55-8529FC091C1B}"/>
              </a:ext>
            </a:extLst>
          </p:cNvPr>
          <p:cNvSpPr>
            <a:spLocks noChangeShapeType="1"/>
          </p:cNvSpPr>
          <p:nvPr/>
        </p:nvSpPr>
        <p:spPr bwMode="auto">
          <a:xfrm>
            <a:off x="10248900" y="6248400"/>
            <a:ext cx="0" cy="101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Arial" panose="020B0604020202020204" pitchFamily="34" charset="0"/>
            </a:endParaRPr>
          </a:p>
        </p:txBody>
      </p:sp>
      <p:pic>
        <p:nvPicPr>
          <p:cNvPr id="11269" name="Picture 1" descr="A picture containing text, businesscard&#10;&#10;Description automatically generated">
            <a:extLst>
              <a:ext uri="{FF2B5EF4-FFF2-40B4-BE49-F238E27FC236}">
                <a16:creationId xmlns:a16="http://schemas.microsoft.com/office/drawing/2014/main" id="{5D11C2E3-79C6-B6F4-29DD-10AA31FCDC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053" r="4200" b="37180"/>
          <a:stretch/>
        </p:blipFill>
        <p:spPr bwMode="auto">
          <a:xfrm>
            <a:off x="801240" y="1462065"/>
            <a:ext cx="10589521" cy="4551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B115DD1F-38C3-58B1-7E57-BCED146E09D3}"/>
              </a:ext>
            </a:extLst>
          </p:cNvPr>
          <p:cNvSpPr/>
          <p:nvPr/>
        </p:nvSpPr>
        <p:spPr>
          <a:xfrm>
            <a:off x="1648790" y="1763212"/>
            <a:ext cx="1250653" cy="439544"/>
          </a:xfrm>
          <a:prstGeom prst="rect">
            <a:avLst/>
          </a:prstGeom>
          <a:solidFill>
            <a:srgbClr val="3A7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endParaRPr>
          </a:p>
        </p:txBody>
      </p:sp>
      <p:sp>
        <p:nvSpPr>
          <p:cNvPr id="6" name="TextBox 5">
            <a:extLst>
              <a:ext uri="{FF2B5EF4-FFF2-40B4-BE49-F238E27FC236}">
                <a16:creationId xmlns:a16="http://schemas.microsoft.com/office/drawing/2014/main" id="{94C256D5-10C3-9A59-33DF-FC82488D5524}"/>
              </a:ext>
            </a:extLst>
          </p:cNvPr>
          <p:cNvSpPr txBox="1"/>
          <p:nvPr/>
        </p:nvSpPr>
        <p:spPr>
          <a:xfrm>
            <a:off x="5469147" y="107335"/>
            <a:ext cx="6512943" cy="523220"/>
          </a:xfrm>
          <a:prstGeom prst="rect">
            <a:avLst/>
          </a:prstGeom>
          <a:noFill/>
        </p:spPr>
        <p:txBody>
          <a:bodyPr wrap="square" rtlCol="0">
            <a:spAutoFit/>
          </a:bodyPr>
          <a:lstStyle/>
          <a:p>
            <a:pPr algn="r"/>
            <a:r>
              <a:rPr lang="en-US" sz="2800" b="1" dirty="0">
                <a:solidFill>
                  <a:schemeClr val="accent1">
                    <a:lumMod val="50000"/>
                  </a:schemeClr>
                </a:solidFill>
                <a:latin typeface="Arial" panose="020B0604020202020204" pitchFamily="34" charset="0"/>
                <a:cs typeface="Arial" panose="020B0604020202020204" pitchFamily="34" charset="0"/>
              </a:rPr>
              <a:t>TED-C Designs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2375</TotalTime>
  <Words>2211</Words>
  <Application>Microsoft Office PowerPoint</Application>
  <PresentationFormat>Widescreen</PresentationFormat>
  <Paragraphs>130</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Postal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Simpson, Talaya S - Washington, DC</dc:creator>
  <cp:lastModifiedBy>Padilla, Stephanie D - New York, NY</cp:lastModifiedBy>
  <cp:revision>88</cp:revision>
  <cp:lastPrinted>2020-01-07T21:11:47Z</cp:lastPrinted>
  <dcterms:created xsi:type="dcterms:W3CDTF">2017-07-27T11:24:19Z</dcterms:created>
  <dcterms:modified xsi:type="dcterms:W3CDTF">2024-06-20T15:49:05Z</dcterms:modified>
</cp:coreProperties>
</file>